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webextensions/webextension1.xml" ContentType="application/vnd.ms-office.webextensio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webextensions/webextension5.xml" ContentType="application/vnd.ms-office.webextension+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40"/>
  </p:notesMasterIdLst>
  <p:handoutMasterIdLst>
    <p:handoutMasterId r:id="rId41"/>
  </p:handoutMasterIdLst>
  <p:sldIdLst>
    <p:sldId id="447" r:id="rId2"/>
    <p:sldId id="446" r:id="rId3"/>
    <p:sldId id="424" r:id="rId4"/>
    <p:sldId id="448" r:id="rId5"/>
    <p:sldId id="434" r:id="rId6"/>
    <p:sldId id="429" r:id="rId7"/>
    <p:sldId id="449" r:id="rId8"/>
    <p:sldId id="385" r:id="rId9"/>
    <p:sldId id="450" r:id="rId10"/>
    <p:sldId id="409" r:id="rId11"/>
    <p:sldId id="410" r:id="rId12"/>
    <p:sldId id="322" r:id="rId13"/>
    <p:sldId id="431" r:id="rId14"/>
    <p:sldId id="401" r:id="rId15"/>
    <p:sldId id="359" r:id="rId16"/>
    <p:sldId id="421" r:id="rId17"/>
    <p:sldId id="327" r:id="rId18"/>
    <p:sldId id="442" r:id="rId19"/>
    <p:sldId id="439" r:id="rId20"/>
    <p:sldId id="440" r:id="rId21"/>
    <p:sldId id="441" r:id="rId22"/>
    <p:sldId id="443" r:id="rId23"/>
    <p:sldId id="328" r:id="rId24"/>
    <p:sldId id="329" r:id="rId25"/>
    <p:sldId id="451" r:id="rId26"/>
    <p:sldId id="330" r:id="rId27"/>
    <p:sldId id="351" r:id="rId28"/>
    <p:sldId id="356" r:id="rId29"/>
    <p:sldId id="399" r:id="rId30"/>
    <p:sldId id="404" r:id="rId31"/>
    <p:sldId id="436" r:id="rId32"/>
    <p:sldId id="432" r:id="rId33"/>
    <p:sldId id="259" r:id="rId34"/>
    <p:sldId id="414" r:id="rId35"/>
    <p:sldId id="419" r:id="rId36"/>
    <p:sldId id="437" r:id="rId37"/>
    <p:sldId id="296" r:id="rId38"/>
    <p:sldId id="417" r:id="rId39"/>
  </p:sldIdLst>
  <p:sldSz cx="9144000" cy="6858000" type="screen4x3"/>
  <p:notesSz cx="9601200" cy="7315200"/>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475" autoAdjust="0"/>
  </p:normalViewPr>
  <p:slideViewPr>
    <p:cSldViewPr>
      <p:cViewPr varScale="1">
        <p:scale>
          <a:sx n="76" d="100"/>
          <a:sy n="76" d="100"/>
        </p:scale>
        <p:origin x="-9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486"/>
    </p:cViewPr>
  </p:sorterViewPr>
  <p:notesViewPr>
    <p:cSldViewPr>
      <p:cViewPr varScale="1">
        <p:scale>
          <a:sx n="55" d="100"/>
          <a:sy n="55" d="100"/>
        </p:scale>
        <p:origin x="-2808" y="-108"/>
      </p:cViewPr>
      <p:guideLst>
        <p:guide orient="horz" pos="2304"/>
        <p:guide pos="30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4160838" cy="368300"/>
          </a:xfrm>
          <a:prstGeom prst="rect">
            <a:avLst/>
          </a:prstGeom>
        </p:spPr>
        <p:txBody>
          <a:bodyPr vert="horz" lIns="94069" tIns="47034" rIns="94069" bIns="47034" rtlCol="0"/>
          <a:lstStyle>
            <a:lvl1pPr algn="l">
              <a:defRPr sz="1200">
                <a:latin typeface="Arial" panose="020B0604020202020204" pitchFamily="34" charset="0"/>
                <a:cs typeface="Arial" panose="020B0604020202020204" pitchFamily="34" charset="0"/>
              </a:defRPr>
            </a:lvl1pPr>
          </a:lstStyle>
          <a:p>
            <a:pPr>
              <a:defRPr/>
            </a:pPr>
            <a:endParaRPr lang="en-CA"/>
          </a:p>
        </p:txBody>
      </p:sp>
      <p:sp>
        <p:nvSpPr>
          <p:cNvPr id="3" name="Date Placeholder 2">
            <a:extLst>
              <a:ext uri="{FF2B5EF4-FFF2-40B4-BE49-F238E27FC236}"/>
            </a:extLst>
          </p:cNvPr>
          <p:cNvSpPr>
            <a:spLocks noGrp="1"/>
          </p:cNvSpPr>
          <p:nvPr>
            <p:ph type="dt" sz="quarter" idx="1"/>
          </p:nvPr>
        </p:nvSpPr>
        <p:spPr>
          <a:xfrm>
            <a:off x="5438775" y="0"/>
            <a:ext cx="4160838" cy="368300"/>
          </a:xfrm>
          <a:prstGeom prst="rect">
            <a:avLst/>
          </a:prstGeom>
        </p:spPr>
        <p:txBody>
          <a:bodyPr vert="horz" lIns="94069" tIns="47034" rIns="94069" bIns="47034" rtlCol="0"/>
          <a:lstStyle>
            <a:lvl1pPr algn="r">
              <a:defRPr sz="1200">
                <a:latin typeface="Arial" panose="020B0604020202020204" pitchFamily="34" charset="0"/>
                <a:cs typeface="Arial" panose="020B0604020202020204" pitchFamily="34" charset="0"/>
              </a:defRPr>
            </a:lvl1pPr>
          </a:lstStyle>
          <a:p>
            <a:pPr>
              <a:defRPr/>
            </a:pPr>
            <a:fld id="{4119978A-A102-475E-9109-D03A6C34682F}" type="datetimeFigureOut">
              <a:rPr lang="en-CA"/>
              <a:pPr>
                <a:defRPr/>
              </a:pPr>
              <a:t>2023-06-27</a:t>
            </a:fld>
            <a:endParaRPr lang="en-CA"/>
          </a:p>
        </p:txBody>
      </p:sp>
      <p:sp>
        <p:nvSpPr>
          <p:cNvPr id="4" name="Footer Placeholder 3">
            <a:extLst>
              <a:ext uri="{FF2B5EF4-FFF2-40B4-BE49-F238E27FC236}"/>
            </a:extLst>
          </p:cNvPr>
          <p:cNvSpPr>
            <a:spLocks noGrp="1"/>
          </p:cNvSpPr>
          <p:nvPr>
            <p:ph type="ftr" sz="quarter" idx="2"/>
          </p:nvPr>
        </p:nvSpPr>
        <p:spPr>
          <a:xfrm>
            <a:off x="0" y="6946900"/>
            <a:ext cx="4160838" cy="368300"/>
          </a:xfrm>
          <a:prstGeom prst="rect">
            <a:avLst/>
          </a:prstGeom>
        </p:spPr>
        <p:txBody>
          <a:bodyPr vert="horz" lIns="94069" tIns="47034" rIns="94069" bIns="47034" rtlCol="0" anchor="b"/>
          <a:lstStyle>
            <a:lvl1pPr algn="l">
              <a:defRPr sz="1200">
                <a:latin typeface="Arial" panose="020B0604020202020204" pitchFamily="34" charset="0"/>
                <a:cs typeface="Arial" panose="020B0604020202020204" pitchFamily="34" charset="0"/>
              </a:defRPr>
            </a:lvl1pPr>
          </a:lstStyle>
          <a:p>
            <a:pPr>
              <a:defRPr/>
            </a:pPr>
            <a:r>
              <a:rPr lang="en-CA"/>
              <a:t>ICIWorld.com | www.iciworld.mobi for all mobile devices.  416-214-875 Gary Nusca, CCIM</a:t>
            </a:r>
          </a:p>
        </p:txBody>
      </p:sp>
      <p:sp>
        <p:nvSpPr>
          <p:cNvPr id="5" name="Slide Number Placeholder 4">
            <a:extLst>
              <a:ext uri="{FF2B5EF4-FFF2-40B4-BE49-F238E27FC236}"/>
            </a:extLst>
          </p:cNvPr>
          <p:cNvSpPr>
            <a:spLocks noGrp="1"/>
          </p:cNvSpPr>
          <p:nvPr>
            <p:ph type="sldNum" sz="quarter" idx="3"/>
          </p:nvPr>
        </p:nvSpPr>
        <p:spPr>
          <a:xfrm>
            <a:off x="5438775" y="6946900"/>
            <a:ext cx="4160838" cy="368300"/>
          </a:xfrm>
          <a:prstGeom prst="rect">
            <a:avLst/>
          </a:prstGeom>
        </p:spPr>
        <p:txBody>
          <a:bodyPr vert="horz" wrap="square" lIns="94069" tIns="47034" rIns="94069" bIns="47034" numCol="1" anchor="b" anchorCtr="0" compatLnSpc="1">
            <a:prstTxWarp prst="textNoShape">
              <a:avLst/>
            </a:prstTxWarp>
          </a:bodyPr>
          <a:lstStyle>
            <a:lvl1pPr algn="r">
              <a:defRPr sz="1200"/>
            </a:lvl1pPr>
          </a:lstStyle>
          <a:p>
            <a:pPr>
              <a:defRPr/>
            </a:pPr>
            <a:fld id="{096F0337-F0FE-42BA-9921-8B212C525AE2}" type="slidenum">
              <a:rPr lang="en-CA"/>
              <a:pPr>
                <a:defRPr/>
              </a:pPr>
              <a:t>‹#›</a:t>
            </a:fld>
            <a:endParaRPr lang="en-CA"/>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extLst>
          </p:cNvPr>
          <p:cNvSpPr>
            <a:spLocks noGrp="1" noChangeArrowheads="1"/>
          </p:cNvSpPr>
          <p:nvPr>
            <p:ph type="hdr" sz="quarter"/>
          </p:nvPr>
        </p:nvSpPr>
        <p:spPr bwMode="auto">
          <a:xfrm>
            <a:off x="0" y="0"/>
            <a:ext cx="4160838" cy="366713"/>
          </a:xfrm>
          <a:prstGeom prst="rect">
            <a:avLst/>
          </a:prstGeom>
          <a:noFill/>
          <a:ln>
            <a:noFill/>
          </a:ln>
          <a:effectLst/>
          <a:extLst>
            <a:ext uri="{909E8E84-426E-40DD-AFC4-6F175D3DCCD1}"/>
            <a:ext uri="{91240B29-F687-4F45-9708-019B960494DF}"/>
            <a:ext uri="{AF507438-7753-43E0-B8FC-AC1667EBCBE1}"/>
          </a:extLst>
        </p:spPr>
        <p:txBody>
          <a:bodyPr vert="horz" wrap="square" lIns="96636" tIns="48318" rIns="96636" bIns="48318" numCol="1" anchor="t" anchorCtr="0" compatLnSpc="1">
            <a:prstTxWarp prst="textNoShape">
              <a:avLst/>
            </a:prstTxWarp>
          </a:bodyPr>
          <a:lstStyle>
            <a:lvl1pPr eaLnBrk="1" hangingPunct="1">
              <a:defRPr sz="1200">
                <a:latin typeface="Arial" charset="0"/>
                <a:cs typeface="Arial" charset="0"/>
              </a:defRPr>
            </a:lvl1pPr>
          </a:lstStyle>
          <a:p>
            <a:pPr>
              <a:defRPr/>
            </a:pPr>
            <a:endParaRPr lang="en-CA" altLang="en-US"/>
          </a:p>
        </p:txBody>
      </p:sp>
      <p:sp>
        <p:nvSpPr>
          <p:cNvPr id="14339" name="Rectangle 3">
            <a:extLst>
              <a:ext uri="{FF2B5EF4-FFF2-40B4-BE49-F238E27FC236}"/>
            </a:extLst>
          </p:cNvPr>
          <p:cNvSpPr>
            <a:spLocks noGrp="1" noChangeArrowheads="1"/>
          </p:cNvSpPr>
          <p:nvPr>
            <p:ph type="dt" idx="1"/>
          </p:nvPr>
        </p:nvSpPr>
        <p:spPr bwMode="auto">
          <a:xfrm>
            <a:off x="5438775" y="0"/>
            <a:ext cx="4160838" cy="366713"/>
          </a:xfrm>
          <a:prstGeom prst="rect">
            <a:avLst/>
          </a:prstGeom>
          <a:noFill/>
          <a:ln>
            <a:noFill/>
          </a:ln>
          <a:effectLst/>
          <a:extLst>
            <a:ext uri="{909E8E84-426E-40DD-AFC4-6F175D3DCCD1}"/>
            <a:ext uri="{91240B29-F687-4F45-9708-019B960494DF}"/>
            <a:ext uri="{AF507438-7753-43E0-B8FC-AC1667EBCBE1}"/>
          </a:extLst>
        </p:spPr>
        <p:txBody>
          <a:bodyPr vert="horz" wrap="square" lIns="96636" tIns="48318" rIns="96636" bIns="48318"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CA" altLang="en-US"/>
          </a:p>
        </p:txBody>
      </p:sp>
      <p:sp>
        <p:nvSpPr>
          <p:cNvPr id="61444" name="Rectangle 4"/>
          <p:cNvSpPr>
            <a:spLocks noRot="1" noChangeArrowheads="1" noTextEdit="1"/>
          </p:cNvSpPr>
          <p:nvPr>
            <p:ph type="sldImg" idx="2"/>
          </p:nvPr>
        </p:nvSpPr>
        <p:spPr bwMode="auto">
          <a:xfrm>
            <a:off x="2971800" y="547688"/>
            <a:ext cx="3657600" cy="2743200"/>
          </a:xfrm>
          <a:prstGeom prst="rect">
            <a:avLst/>
          </a:prstGeom>
          <a:noFill/>
          <a:ln w="9525">
            <a:solidFill>
              <a:srgbClr val="000000"/>
            </a:solidFill>
            <a:miter lim="800000"/>
            <a:headEnd/>
            <a:tailEnd/>
          </a:ln>
        </p:spPr>
      </p:sp>
      <p:sp>
        <p:nvSpPr>
          <p:cNvPr id="14341" name="Rectangle 5">
            <a:extLst>
              <a:ext uri="{FF2B5EF4-FFF2-40B4-BE49-F238E27FC236}"/>
            </a:extLst>
          </p:cNvPr>
          <p:cNvSpPr>
            <a:spLocks noGrp="1" noChangeArrowheads="1"/>
          </p:cNvSpPr>
          <p:nvPr>
            <p:ph type="body" sz="quarter" idx="3"/>
          </p:nvPr>
        </p:nvSpPr>
        <p:spPr bwMode="auto">
          <a:xfrm>
            <a:off x="960438" y="3475038"/>
            <a:ext cx="7680325" cy="3292475"/>
          </a:xfrm>
          <a:prstGeom prst="rect">
            <a:avLst/>
          </a:prstGeom>
          <a:noFill/>
          <a:ln>
            <a:noFill/>
          </a:ln>
          <a:effectLst/>
          <a:extLst>
            <a:ext uri="{909E8E84-426E-40DD-AFC4-6F175D3DCCD1}"/>
            <a:ext uri="{91240B29-F687-4F45-9708-019B960494DF}"/>
            <a:ext uri="{AF507438-7753-43E0-B8FC-AC1667EBCBE1}"/>
          </a:extLst>
        </p:spPr>
        <p:txBody>
          <a:bodyPr vert="horz" wrap="square" lIns="96636" tIns="48318" rIns="96636" bIns="48318"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14342" name="Rectangle 6">
            <a:extLst>
              <a:ext uri="{FF2B5EF4-FFF2-40B4-BE49-F238E27FC236}"/>
            </a:extLst>
          </p:cNvPr>
          <p:cNvSpPr>
            <a:spLocks noGrp="1" noChangeArrowheads="1"/>
          </p:cNvSpPr>
          <p:nvPr>
            <p:ph type="ftr" sz="quarter" idx="4"/>
          </p:nvPr>
        </p:nvSpPr>
        <p:spPr bwMode="auto">
          <a:xfrm>
            <a:off x="0" y="6946900"/>
            <a:ext cx="4160838" cy="366713"/>
          </a:xfrm>
          <a:prstGeom prst="rect">
            <a:avLst/>
          </a:prstGeom>
          <a:noFill/>
          <a:ln>
            <a:noFill/>
          </a:ln>
          <a:effectLst/>
          <a:extLst>
            <a:ext uri="{909E8E84-426E-40DD-AFC4-6F175D3DCCD1}"/>
            <a:ext uri="{91240B29-F687-4F45-9708-019B960494DF}"/>
            <a:ext uri="{AF507438-7753-43E0-B8FC-AC1667EBCBE1}"/>
          </a:extLst>
        </p:spPr>
        <p:txBody>
          <a:bodyPr vert="horz" wrap="square" lIns="96636" tIns="48318" rIns="96636" bIns="48318" numCol="1" anchor="b" anchorCtr="0" compatLnSpc="1">
            <a:prstTxWarp prst="textNoShape">
              <a:avLst/>
            </a:prstTxWarp>
          </a:bodyPr>
          <a:lstStyle>
            <a:lvl1pPr eaLnBrk="1" hangingPunct="1">
              <a:defRPr sz="1200">
                <a:latin typeface="Arial" charset="0"/>
                <a:cs typeface="Arial" charset="0"/>
              </a:defRPr>
            </a:lvl1pPr>
          </a:lstStyle>
          <a:p>
            <a:pPr>
              <a:defRPr/>
            </a:pPr>
            <a:r>
              <a:rPr lang="en-CA" altLang="en-US"/>
              <a:t>ICIWorld.com | www.iciworld.mobi for all mobile devices.  416-214-875 Gary Nusca, CCIM</a:t>
            </a:r>
          </a:p>
        </p:txBody>
      </p:sp>
      <p:sp>
        <p:nvSpPr>
          <p:cNvPr id="14343" name="Rectangle 7">
            <a:extLst>
              <a:ext uri="{FF2B5EF4-FFF2-40B4-BE49-F238E27FC236}"/>
            </a:extLst>
          </p:cNvPr>
          <p:cNvSpPr>
            <a:spLocks noGrp="1" noChangeArrowheads="1"/>
          </p:cNvSpPr>
          <p:nvPr>
            <p:ph type="sldNum" sz="quarter" idx="5"/>
          </p:nvPr>
        </p:nvSpPr>
        <p:spPr bwMode="auto">
          <a:xfrm>
            <a:off x="5438775" y="6946900"/>
            <a:ext cx="4160838" cy="366713"/>
          </a:xfrm>
          <a:prstGeom prst="rect">
            <a:avLst/>
          </a:prstGeom>
          <a:noFill/>
          <a:ln>
            <a:noFill/>
          </a:ln>
          <a:effectLst/>
          <a:extLst>
            <a:ext uri="{909E8E84-426E-40DD-AFC4-6F175D3DCCD1}"/>
            <a:ext uri="{91240B29-F687-4F45-9708-019B960494DF}"/>
            <a:ext uri="{AF507438-7753-43E0-B8FC-AC1667EBCBE1}"/>
          </a:extLst>
        </p:spPr>
        <p:txBody>
          <a:bodyPr vert="horz" wrap="square" lIns="96636" tIns="48318" rIns="96636" bIns="48318" numCol="1" anchor="b" anchorCtr="0" compatLnSpc="1">
            <a:prstTxWarp prst="textNoShape">
              <a:avLst/>
            </a:prstTxWarp>
          </a:bodyPr>
          <a:lstStyle>
            <a:lvl1pPr algn="r" eaLnBrk="1" hangingPunct="1">
              <a:defRPr sz="1200"/>
            </a:lvl1pPr>
          </a:lstStyle>
          <a:p>
            <a:pPr>
              <a:defRPr/>
            </a:pPr>
            <a:fld id="{E9E1D2A4-EB09-4428-AC60-CC13B62F264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Digital_data" TargetMode="External"/><Relationship Id="rId13" Type="http://schemas.openxmlformats.org/officeDocument/2006/relationships/hyperlink" Target="http://en.wikipedia.org/wiki/Information_Age" TargetMode="External"/><Relationship Id="rId3" Type="http://schemas.openxmlformats.org/officeDocument/2006/relationships/hyperlink" Target="http://en.wikipedia.org/wiki/Business_@_the_Speed_of_Thought#cite_note-1" TargetMode="External"/><Relationship Id="rId7" Type="http://schemas.openxmlformats.org/officeDocument/2006/relationships/hyperlink" Target="http://en.wikipedia.org/wiki/Technology" TargetMode="External"/><Relationship Id="rId12" Type="http://schemas.openxmlformats.org/officeDocument/2006/relationships/hyperlink" Target="http://en.wikipedia.org/wiki/Industry"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Business" TargetMode="External"/><Relationship Id="rId11" Type="http://schemas.openxmlformats.org/officeDocument/2006/relationships/hyperlink" Target="http://en.wikipedia.org/wiki/Cyberspace" TargetMode="External"/><Relationship Id="rId5" Type="http://schemas.openxmlformats.org/officeDocument/2006/relationships/hyperlink" Target="http://en.wikipedia.org/wiki/Bill_Gates" TargetMode="External"/><Relationship Id="rId10" Type="http://schemas.openxmlformats.org/officeDocument/2006/relationships/hyperlink" Target="http://en.wikipedia.org/wiki/Information_network" TargetMode="External"/><Relationship Id="rId4" Type="http://schemas.openxmlformats.org/officeDocument/2006/relationships/hyperlink" Target="http://en.wikipedia.org/wiki/Book" TargetMode="External"/><Relationship Id="rId9" Type="http://schemas.openxmlformats.org/officeDocument/2006/relationships/hyperlink" Target="http://en.wikipedia.org/wiki/Infrastructure" TargetMode="External"/><Relationship Id="rId14" Type="http://schemas.openxmlformats.org/officeDocument/2006/relationships/hyperlink" Target="http://en.wikipedia.org/wiki/Information_technolog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Introduce yourself, talk about something positive, new housing starts are up, Blue Jays won, great weather</a:t>
            </a:r>
          </a:p>
          <a:p>
            <a:r>
              <a:rPr lang="en-CA" dirty="0"/>
              <a:t>Hello! My name is Gary </a:t>
            </a:r>
            <a:r>
              <a:rPr lang="en-CA" dirty="0" err="1"/>
              <a:t>Nusca</a:t>
            </a:r>
            <a:r>
              <a:rPr lang="en-CA" dirty="0"/>
              <a:t> and I have been working in real estate for 46 plus years.  It is really nice to be able to present office seminars in person again.  </a:t>
            </a:r>
          </a:p>
          <a:p>
            <a:endParaRPr lang="en-CA" dirty="0"/>
          </a:p>
          <a:p>
            <a:r>
              <a:rPr lang="en-CA" dirty="0"/>
              <a:t>The internet plays a big role in our business lives.  It brings with it great potential, but also some significant challenges.  Today I would like to have a look at some of those challenges but also present solutions to help you.</a:t>
            </a:r>
          </a:p>
          <a:p>
            <a:r>
              <a:rPr lang="en-US" dirty="0"/>
              <a:t/>
            </a:r>
            <a:br>
              <a:rPr lang="en-US" dirty="0"/>
            </a:br>
            <a:endParaRPr lang="en-CA" dirty="0"/>
          </a:p>
        </p:txBody>
      </p:sp>
      <p:sp>
        <p:nvSpPr>
          <p:cNvPr id="4" name="Slide Number Placeholder 3"/>
          <p:cNvSpPr>
            <a:spLocks noGrp="1"/>
          </p:cNvSpPr>
          <p:nvPr>
            <p:ph type="sldNum" sz="quarter" idx="5"/>
          </p:nvPr>
        </p:nvSpPr>
        <p:spPr/>
        <p:txBody>
          <a:bodyPr/>
          <a:lstStyle/>
          <a:p>
            <a:fld id="{01399BBD-9445-488A-9F43-3F19A7B2D8D1}" type="slidenum">
              <a:rPr lang="en-CA" smtClean="0"/>
              <a:pPr/>
              <a:t>1</a:t>
            </a:fld>
            <a:endParaRPr lang="en-CA"/>
          </a:p>
        </p:txBody>
      </p:sp>
    </p:spTree>
    <p:extLst>
      <p:ext uri="{BB962C8B-B14F-4D97-AF65-F5344CB8AC3E}">
        <p14:creationId xmlns:p14="http://schemas.microsoft.com/office/powerpoint/2010/main" xmlns="" val="193124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399BBD-9445-488A-9F43-3F19A7B2D8D1}" type="slidenum">
              <a:rPr lang="en-CA" smtClean="0"/>
              <a:pPr/>
              <a:t>20</a:t>
            </a:fld>
            <a:endParaRPr lang="en-CA"/>
          </a:p>
        </p:txBody>
      </p:sp>
    </p:spTree>
    <p:extLst>
      <p:ext uri="{BB962C8B-B14F-4D97-AF65-F5344CB8AC3E}">
        <p14:creationId xmlns:p14="http://schemas.microsoft.com/office/powerpoint/2010/main" xmlns="" val="31027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Arial" panose="020B0604020202020204" pitchFamily="34" charset="0"/>
              </a:rPr>
              <a:t>If they say “no.” They will keep your business card and call you back someday. You have planted a seed for future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Arial" panose="020B0604020202020204" pitchFamily="34" charset="0"/>
              </a:rPr>
              <a:t>If they say “yes, bring me in $1.2M for my business, and I will sell it today, but I do not want to give you a listing, but I will pay you a commission.”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Arial" panose="020B0604020202020204" pitchFamily="34" charset="0"/>
              </a:rPr>
              <a:t>At this point, you must ask the three special questions we have been teaching for 20 years.</a:t>
            </a:r>
          </a:p>
          <a:p>
            <a:endParaRPr lang="en-CA" dirty="0"/>
          </a:p>
        </p:txBody>
      </p:sp>
      <p:sp>
        <p:nvSpPr>
          <p:cNvPr id="4" name="Slide Number Placeholder 3"/>
          <p:cNvSpPr>
            <a:spLocks noGrp="1"/>
          </p:cNvSpPr>
          <p:nvPr>
            <p:ph type="sldNum" sz="quarter" idx="5"/>
          </p:nvPr>
        </p:nvSpPr>
        <p:spPr/>
        <p:txBody>
          <a:bodyPr/>
          <a:lstStyle/>
          <a:p>
            <a:fld id="{01399BBD-9445-488A-9F43-3F19A7B2D8D1}" type="slidenum">
              <a:rPr lang="en-CA" smtClean="0"/>
              <a:pPr/>
              <a:t>21</a:t>
            </a:fld>
            <a:endParaRPr lang="en-CA"/>
          </a:p>
        </p:txBody>
      </p:sp>
    </p:spTree>
    <p:extLst>
      <p:ext uri="{BB962C8B-B14F-4D97-AF65-F5344CB8AC3E}">
        <p14:creationId xmlns:p14="http://schemas.microsoft.com/office/powerpoint/2010/main" xmlns="" val="38711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Arial" panose="020B0604020202020204" pitchFamily="34" charset="0"/>
              </a:rPr>
              <a:t>Can you ask to speak to the owner of any business that you visit? Of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Arial" panose="020B0604020202020204" pitchFamily="34" charset="0"/>
              </a:rPr>
              <a:t>Introduce yourself. I am in real estate. Give them your business card so they know you are for real.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Arial" panose="020B0604020202020204" pitchFamily="34" charset="0"/>
              </a:rPr>
              <a:t>Mention that you work in the area and would like to introduce yourself. </a:t>
            </a:r>
          </a:p>
          <a:p>
            <a:endParaRPr lang="en-CA" dirty="0"/>
          </a:p>
        </p:txBody>
      </p:sp>
      <p:sp>
        <p:nvSpPr>
          <p:cNvPr id="4" name="Slide Number Placeholder 3"/>
          <p:cNvSpPr>
            <a:spLocks noGrp="1"/>
          </p:cNvSpPr>
          <p:nvPr>
            <p:ph type="sldNum" sz="quarter" idx="5"/>
          </p:nvPr>
        </p:nvSpPr>
        <p:spPr/>
        <p:txBody>
          <a:bodyPr/>
          <a:lstStyle/>
          <a:p>
            <a:fld id="{01399BBD-9445-488A-9F43-3F19A7B2D8D1}" type="slidenum">
              <a:rPr lang="en-CA" smtClean="0"/>
              <a:pPr/>
              <a:t>22</a:t>
            </a:fld>
            <a:endParaRPr lang="en-CA"/>
          </a:p>
        </p:txBody>
      </p:sp>
    </p:spTree>
    <p:extLst>
      <p:ext uri="{BB962C8B-B14F-4D97-AF65-F5344CB8AC3E}">
        <p14:creationId xmlns:p14="http://schemas.microsoft.com/office/powerpoint/2010/main" xmlns="" val="2380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use your mouse on the big display screen to navigate</a:t>
            </a:r>
          </a:p>
          <a:p>
            <a:endParaRPr lang="en-US" dirty="0"/>
          </a:p>
          <a:p>
            <a:r>
              <a:rPr lang="en-US" dirty="0"/>
              <a:t>This is a members site.  Live on the internet.  That ‘Exclusives’ button has been Tom’s golden ticket for over 10 years.  It gives him access to another dimension in real estate information that he can network and market himself with, make new connections, do referrals, show his real estate activity and close more deals. </a:t>
            </a:r>
          </a:p>
          <a:p>
            <a:r>
              <a:rPr lang="en-US" dirty="0"/>
              <a:t>When visitors come to his site and see real estate information in the EXCLUSIVE menu selection they have only Tom to call.  No one else.  He controls the information.  </a:t>
            </a:r>
          </a:p>
          <a:p>
            <a:endParaRPr lang="en-US" dirty="0"/>
          </a:p>
          <a:p>
            <a:endParaRPr lang="en-CA" dirty="0"/>
          </a:p>
        </p:txBody>
      </p:sp>
      <p:sp>
        <p:nvSpPr>
          <p:cNvPr id="4" name="Slide Number Placeholder 3"/>
          <p:cNvSpPr>
            <a:spLocks noGrp="1"/>
          </p:cNvSpPr>
          <p:nvPr>
            <p:ph type="sldNum" sz="quarter" idx="5"/>
          </p:nvPr>
        </p:nvSpPr>
        <p:spPr/>
        <p:txBody>
          <a:bodyPr/>
          <a:lstStyle/>
          <a:p>
            <a:fld id="{01399BBD-9445-488A-9F43-3F19A7B2D8D1}" type="slidenum">
              <a:rPr lang="en-CA" smtClean="0"/>
              <a:pPr/>
              <a:t>31</a:t>
            </a:fld>
            <a:endParaRPr lang="en-CA"/>
          </a:p>
        </p:txBody>
      </p:sp>
    </p:spTree>
    <p:extLst>
      <p:ext uri="{BB962C8B-B14F-4D97-AF65-F5344CB8AC3E}">
        <p14:creationId xmlns:p14="http://schemas.microsoft.com/office/powerpoint/2010/main" xmlns="" val="377972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0224887C-E60C-489A-89F5-D9184AFA0AF0}" type="slidenum">
              <a:rPr lang="en-US" altLang="en-US" smtClean="0"/>
              <a:pPr/>
              <a:t>37</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
        <p:nvSpPr>
          <p:cNvPr id="70661" name="Footer Placeholder 1"/>
          <p:cNvSpPr>
            <a:spLocks noGrp="1"/>
          </p:cNvSpPr>
          <p:nvPr>
            <p:ph type="ftr" sz="quarter" idx="4"/>
          </p:nvPr>
        </p:nvSpPr>
        <p:spPr>
          <a:noFill/>
          <a:ln>
            <a:miter lim="800000"/>
            <a:headEnd/>
            <a:tailEnd/>
          </a:ln>
        </p:spPr>
        <p:txBody>
          <a:bodyPr/>
          <a:lstStyle/>
          <a:p>
            <a:r>
              <a:rPr lang="en-CA" altLang="en-US" smtClean="0"/>
              <a:t>ICIWorld.com | www.iciworld.mobi for all mobile devices.  416-214-875 Gary Nusca, CCIM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Introduce yourself, talk about something positive, new housing starts are up, Blue Jays won, great weather</a:t>
            </a:r>
          </a:p>
          <a:p>
            <a:r>
              <a:rPr lang="en-CA" dirty="0"/>
              <a:t>Hello! My name is Gary </a:t>
            </a:r>
            <a:r>
              <a:rPr lang="en-CA" dirty="0" err="1"/>
              <a:t>Nusca</a:t>
            </a:r>
            <a:r>
              <a:rPr lang="en-CA" dirty="0"/>
              <a:t> and I have been working in real estate for 46 plus years.  It is really nice to be able to present office seminars in person again.  </a:t>
            </a:r>
          </a:p>
          <a:p>
            <a:endParaRPr lang="en-CA" dirty="0"/>
          </a:p>
          <a:p>
            <a:r>
              <a:rPr lang="en-CA" dirty="0"/>
              <a:t>The internet plays a big role in our business lives.  It brings with it great potential, but also some significant challenges.  Today I would like to have a look at some of those challenges but also present solutions to help you.</a:t>
            </a:r>
          </a:p>
          <a:p>
            <a:r>
              <a:rPr lang="en-US" dirty="0"/>
              <a:t/>
            </a:r>
            <a:br>
              <a:rPr lang="en-US" dirty="0"/>
            </a:br>
            <a:endParaRPr lang="en-CA" dirty="0"/>
          </a:p>
        </p:txBody>
      </p:sp>
      <p:sp>
        <p:nvSpPr>
          <p:cNvPr id="4" name="Slide Number Placeholder 3"/>
          <p:cNvSpPr>
            <a:spLocks noGrp="1"/>
          </p:cNvSpPr>
          <p:nvPr>
            <p:ph type="sldNum" sz="quarter" idx="5"/>
          </p:nvPr>
        </p:nvSpPr>
        <p:spPr/>
        <p:txBody>
          <a:bodyPr/>
          <a:lstStyle/>
          <a:p>
            <a:fld id="{01399BBD-9445-488A-9F43-3F19A7B2D8D1}" type="slidenum">
              <a:rPr lang="en-CA" smtClean="0"/>
              <a:pPr/>
              <a:t>2</a:t>
            </a:fld>
            <a:endParaRPr lang="en-CA"/>
          </a:p>
        </p:txBody>
      </p:sp>
    </p:spTree>
    <p:extLst>
      <p:ext uri="{BB962C8B-B14F-4D97-AF65-F5344CB8AC3E}">
        <p14:creationId xmlns:p14="http://schemas.microsoft.com/office/powerpoint/2010/main" xmlns="" val="193124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a:ln/>
        </p:spPr>
      </p:sp>
      <p:sp>
        <p:nvSpPr>
          <p:cNvPr id="63491" name="Notes Placeholder 2"/>
          <p:cNvSpPr>
            <a:spLocks noGrp="1" noChangeArrowheads="1"/>
          </p:cNvSpPr>
          <p:nvPr>
            <p:ph type="body" idx="1"/>
          </p:nvPr>
        </p:nvSpPr>
        <p:spPr>
          <a:noFill/>
        </p:spPr>
        <p:txBody>
          <a:bodyPr/>
          <a:lstStyle/>
          <a:p>
            <a:endParaRPr lang="en-US" altLang="en-US" smtClean="0"/>
          </a:p>
        </p:txBody>
      </p:sp>
      <p:sp>
        <p:nvSpPr>
          <p:cNvPr id="63492" name="Slide Number Placeholder 3"/>
          <p:cNvSpPr>
            <a:spLocks noGrp="1"/>
          </p:cNvSpPr>
          <p:nvPr>
            <p:ph type="sldNum" sz="quarter" idx="5"/>
          </p:nvPr>
        </p:nvSpPr>
        <p:spPr>
          <a:noFill/>
          <a:ln>
            <a:miter lim="800000"/>
            <a:headEnd/>
            <a:tailEnd/>
          </a:ln>
        </p:spPr>
        <p:txBody>
          <a:bodyPr/>
          <a:lstStyle/>
          <a:p>
            <a:fld id="{A80B4884-1D16-42F6-9E20-189CAFBD5F18}" type="slidenum">
              <a:rPr lang="en-CA" altLang="en-US" smtClean="0"/>
              <a:pPr/>
              <a:t>3</a:t>
            </a:fld>
            <a:endParaRPr lang="en-CA" altLang="en-US" smtClean="0"/>
          </a:p>
        </p:txBody>
      </p:sp>
      <p:sp>
        <p:nvSpPr>
          <p:cNvPr id="63493" name="Footer Placeholder 1"/>
          <p:cNvSpPr>
            <a:spLocks noGrp="1"/>
          </p:cNvSpPr>
          <p:nvPr>
            <p:ph type="ftr" sz="quarter" idx="4"/>
          </p:nvPr>
        </p:nvSpPr>
        <p:spPr>
          <a:noFill/>
          <a:ln>
            <a:miter lim="800000"/>
            <a:headEnd/>
            <a:tailEnd/>
          </a:ln>
        </p:spPr>
        <p:txBody>
          <a:bodyPr/>
          <a:lstStyle/>
          <a:p>
            <a:r>
              <a:rPr lang="en-CA" altLang="en-US" smtClean="0"/>
              <a:t>ICIWorld.com | www.iciworld.mobi for all mobile devices.  416-214-875 Gary Nusca, CCIM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 few minutes I am going to introduce you to Real Estate IDX that will help you capitalize on your marketing, do referrals, network, connect and close more deals.</a:t>
            </a:r>
          </a:p>
          <a:p>
            <a:endParaRPr lang="en-CA" dirty="0"/>
          </a:p>
          <a:p>
            <a:r>
              <a:rPr lang="en-CA" dirty="0"/>
              <a:t>These are a few of our day to day problems as professionals realtors. I know these issues, I used to experience them myself. I talk to real estate professionals, just like you everyday.  You may not be coming up against all these problems, you may only struggle with a couple.  If any are causing you to not earn money, well, that is a problem.</a:t>
            </a:r>
          </a:p>
          <a:p>
            <a:endParaRPr lang="en-CA" dirty="0"/>
          </a:p>
        </p:txBody>
      </p:sp>
      <p:sp>
        <p:nvSpPr>
          <p:cNvPr id="4" name="Slide Number Placeholder 3"/>
          <p:cNvSpPr>
            <a:spLocks noGrp="1"/>
          </p:cNvSpPr>
          <p:nvPr>
            <p:ph type="sldNum" sz="quarter" idx="5"/>
          </p:nvPr>
        </p:nvSpPr>
        <p:spPr/>
        <p:txBody>
          <a:bodyPr/>
          <a:lstStyle/>
          <a:p>
            <a:fld id="{01399BBD-9445-488A-9F43-3F19A7B2D8D1}" type="slidenum">
              <a:rPr lang="en-CA" smtClean="0"/>
              <a:pPr/>
              <a:t>4</a:t>
            </a:fld>
            <a:endParaRPr lang="en-CA"/>
          </a:p>
        </p:txBody>
      </p:sp>
    </p:spTree>
    <p:extLst>
      <p:ext uri="{BB962C8B-B14F-4D97-AF65-F5344CB8AC3E}">
        <p14:creationId xmlns:p14="http://schemas.microsoft.com/office/powerpoint/2010/main" xmlns="" val="414130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Open Camera app, aim at the QR code and let camera scan, click and follow the link</a:t>
            </a:r>
          </a:p>
        </p:txBody>
      </p:sp>
      <p:sp>
        <p:nvSpPr>
          <p:cNvPr id="4" name="Slide Number Placeholder 3"/>
          <p:cNvSpPr>
            <a:spLocks noGrp="1"/>
          </p:cNvSpPr>
          <p:nvPr>
            <p:ph type="sldNum" sz="quarter" idx="5"/>
          </p:nvPr>
        </p:nvSpPr>
        <p:spPr/>
        <p:txBody>
          <a:bodyPr/>
          <a:lstStyle/>
          <a:p>
            <a:fld id="{01399BBD-9445-488A-9F43-3F19A7B2D8D1}" type="slidenum">
              <a:rPr lang="en-CA" smtClean="0"/>
              <a:pPr/>
              <a:t>7</a:t>
            </a:fld>
            <a:endParaRPr lang="en-CA"/>
          </a:p>
        </p:txBody>
      </p:sp>
    </p:spTree>
    <p:extLst>
      <p:ext uri="{BB962C8B-B14F-4D97-AF65-F5344CB8AC3E}">
        <p14:creationId xmlns:p14="http://schemas.microsoft.com/office/powerpoint/2010/main" xmlns="" val="236336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6BF0AABD-F6EE-4B51-ADF0-592091D94CA8}" type="slidenum">
              <a:rPr lang="en-CA" altLang="en-US" smtClean="0"/>
              <a:pPr/>
              <a:t>8</a:t>
            </a:fld>
            <a:endParaRPr lang="en-CA"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CA" altLang="en-US" smtClean="0"/>
              <a:t>More mobile devices than humans!</a:t>
            </a:r>
          </a:p>
        </p:txBody>
      </p:sp>
      <p:sp>
        <p:nvSpPr>
          <p:cNvPr id="62469" name="Footer Placeholder 1"/>
          <p:cNvSpPr>
            <a:spLocks noGrp="1"/>
          </p:cNvSpPr>
          <p:nvPr>
            <p:ph type="ftr" sz="quarter" idx="4"/>
          </p:nvPr>
        </p:nvSpPr>
        <p:spPr>
          <a:noFill/>
          <a:ln>
            <a:miter lim="800000"/>
            <a:headEnd/>
            <a:tailEnd/>
          </a:ln>
        </p:spPr>
        <p:txBody>
          <a:bodyPr/>
          <a:lstStyle/>
          <a:p>
            <a:r>
              <a:rPr lang="en-CA" altLang="en-US" smtClean="0"/>
              <a:t>ICIWorld.com | www.iciworld.mobi for all mobile devices.  416-214-875 Gary Nusca, CCIM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a:ln/>
        </p:spPr>
      </p:sp>
      <p:sp>
        <p:nvSpPr>
          <p:cNvPr id="67587" name="Notes Placeholder 2"/>
          <p:cNvSpPr>
            <a:spLocks noGrp="1" noChangeArrowheads="1"/>
          </p:cNvSpPr>
          <p:nvPr>
            <p:ph type="body" idx="1"/>
          </p:nvPr>
        </p:nvSpPr>
        <p:spPr>
          <a:noFill/>
        </p:spPr>
        <p:txBody>
          <a:bodyPr/>
          <a:lstStyle/>
          <a:p>
            <a:r>
              <a:rPr lang="en-CA" altLang="en-US" b="1" i="1" smtClean="0"/>
              <a:t>Business @ the Speed of Thought</a:t>
            </a:r>
            <a:r>
              <a:rPr lang="en-CA" altLang="en-US" baseline="30000" smtClean="0">
                <a:hlinkClick r:id="rId3"/>
              </a:rPr>
              <a:t>[1]</a:t>
            </a:r>
            <a:r>
              <a:rPr lang="en-CA" altLang="en-US" smtClean="0"/>
              <a:t> is a </a:t>
            </a:r>
            <a:r>
              <a:rPr lang="en-CA" altLang="en-US" smtClean="0">
                <a:hlinkClick r:id="rId4" tooltip="Book"/>
              </a:rPr>
              <a:t>book</a:t>
            </a:r>
            <a:r>
              <a:rPr lang="en-CA" altLang="en-US" smtClean="0"/>
              <a:t> written by </a:t>
            </a:r>
            <a:r>
              <a:rPr lang="en-CA" altLang="en-US" smtClean="0">
                <a:hlinkClick r:id="rId5" tooltip="Bill Gates"/>
              </a:rPr>
              <a:t>Bill Gates</a:t>
            </a:r>
            <a:r>
              <a:rPr lang="en-CA" altLang="en-US" smtClean="0"/>
              <a:t> and Collins Hemingway in 1999. It discusses how </a:t>
            </a:r>
            <a:r>
              <a:rPr lang="en-CA" altLang="en-US" smtClean="0">
                <a:hlinkClick r:id="rId6" tooltip="Business"/>
              </a:rPr>
              <a:t>business</a:t>
            </a:r>
            <a:r>
              <a:rPr lang="en-CA" altLang="en-US" smtClean="0"/>
              <a:t> and </a:t>
            </a:r>
            <a:r>
              <a:rPr lang="en-CA" altLang="en-US" smtClean="0">
                <a:hlinkClick r:id="rId7" tooltip="Technology"/>
              </a:rPr>
              <a:t>technology</a:t>
            </a:r>
            <a:r>
              <a:rPr lang="en-CA" altLang="en-US" smtClean="0"/>
              <a:t> are integrated, and shows how </a:t>
            </a:r>
            <a:r>
              <a:rPr lang="en-CA" altLang="en-US" smtClean="0">
                <a:hlinkClick r:id="rId8" tooltip="Digital data"/>
              </a:rPr>
              <a:t>digital</a:t>
            </a:r>
            <a:r>
              <a:rPr lang="en-CA" altLang="en-US" smtClean="0"/>
              <a:t> </a:t>
            </a:r>
            <a:r>
              <a:rPr lang="en-CA" altLang="en-US" smtClean="0">
                <a:hlinkClick r:id="rId9" tooltip="Infrastructure"/>
              </a:rPr>
              <a:t>infrastructures</a:t>
            </a:r>
            <a:r>
              <a:rPr lang="en-CA" altLang="en-US" smtClean="0"/>
              <a:t> and </a:t>
            </a:r>
            <a:r>
              <a:rPr lang="en-CA" altLang="en-US" smtClean="0">
                <a:hlinkClick r:id="rId10" tooltip="Information network"/>
              </a:rPr>
              <a:t>information networks</a:t>
            </a:r>
            <a:r>
              <a:rPr lang="en-CA" altLang="en-US" smtClean="0"/>
              <a:t> can help someone get an edge on the competition.</a:t>
            </a:r>
          </a:p>
          <a:p>
            <a:r>
              <a:rPr lang="en-CA" altLang="en-US" smtClean="0"/>
              <a:t>Gates asserts </a:t>
            </a:r>
            <a:r>
              <a:rPr lang="en-CA" altLang="en-US" smtClean="0">
                <a:hlinkClick r:id="rId11" tooltip="Cyberspace"/>
              </a:rPr>
              <a:t>cyberspace</a:t>
            </a:r>
            <a:r>
              <a:rPr lang="en-CA" altLang="en-US" smtClean="0"/>
              <a:t> and </a:t>
            </a:r>
            <a:r>
              <a:rPr lang="en-CA" altLang="en-US" smtClean="0">
                <a:hlinkClick r:id="rId12" tooltip="Industry"/>
              </a:rPr>
              <a:t>industry</a:t>
            </a:r>
            <a:r>
              <a:rPr lang="en-CA" altLang="en-US" smtClean="0"/>
              <a:t> can no longer be separate entities, and that businesses must change to succeed in the </a:t>
            </a:r>
            <a:r>
              <a:rPr lang="en-CA" altLang="en-US" smtClean="0">
                <a:hlinkClick r:id="rId13" tooltip="Information Age"/>
              </a:rPr>
              <a:t>Information Age</a:t>
            </a:r>
            <a:r>
              <a:rPr lang="en-CA" altLang="en-US" smtClean="0"/>
              <a:t>. Though the book is not a technology handbook it gives interesting insights as to how to integrate business process with </a:t>
            </a:r>
            <a:r>
              <a:rPr lang="en-CA" altLang="en-US" smtClean="0">
                <a:hlinkClick r:id="rId7" tooltip="Technology"/>
              </a:rPr>
              <a:t>technology</a:t>
            </a:r>
            <a:r>
              <a:rPr lang="en-CA" altLang="en-US" smtClean="0"/>
              <a:t>. It gives one an understanding of how advances in networking and </a:t>
            </a:r>
            <a:r>
              <a:rPr lang="en-CA" altLang="en-US" smtClean="0">
                <a:hlinkClick r:id="rId14" tooltip="Information technology"/>
              </a:rPr>
              <a:t>information technology</a:t>
            </a:r>
            <a:r>
              <a:rPr lang="en-CA" altLang="en-US" smtClean="0"/>
              <a:t> can make a difference in day-to-day business.</a:t>
            </a:r>
          </a:p>
          <a:p>
            <a:endParaRPr lang="en-CA" altLang="en-US" smtClean="0"/>
          </a:p>
        </p:txBody>
      </p:sp>
      <p:sp>
        <p:nvSpPr>
          <p:cNvPr id="67588" name="Slide Number Placeholder 3"/>
          <p:cNvSpPr>
            <a:spLocks noGrp="1"/>
          </p:cNvSpPr>
          <p:nvPr>
            <p:ph type="sldNum" sz="quarter" idx="5"/>
          </p:nvPr>
        </p:nvSpPr>
        <p:spPr>
          <a:noFill/>
          <a:ln>
            <a:miter lim="800000"/>
            <a:headEnd/>
            <a:tailEnd/>
          </a:ln>
        </p:spPr>
        <p:txBody>
          <a:bodyPr/>
          <a:lstStyle/>
          <a:p>
            <a:fld id="{31D5641F-2C4E-472A-B845-702A66F3E4CB}" type="slidenum">
              <a:rPr lang="en-CA" altLang="en-US" smtClean="0"/>
              <a:pPr/>
              <a:t>15</a:t>
            </a:fld>
            <a:endParaRPr lang="en-CA" altLang="en-US" smtClean="0"/>
          </a:p>
        </p:txBody>
      </p:sp>
      <p:sp>
        <p:nvSpPr>
          <p:cNvPr id="67589" name="Footer Placeholder 1"/>
          <p:cNvSpPr>
            <a:spLocks noGrp="1"/>
          </p:cNvSpPr>
          <p:nvPr>
            <p:ph type="ftr" sz="quarter" idx="4"/>
          </p:nvPr>
        </p:nvSpPr>
        <p:spPr>
          <a:noFill/>
          <a:ln>
            <a:miter lim="800000"/>
            <a:headEnd/>
            <a:tailEnd/>
          </a:ln>
        </p:spPr>
        <p:txBody>
          <a:bodyPr/>
          <a:lstStyle/>
          <a:p>
            <a:r>
              <a:rPr lang="en-CA" altLang="en-US" smtClean="0"/>
              <a:t>ICIWorld.com | www.iciworld.mobi for all mobile devices.  416-214-875 Gary Nusca, CCIM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86E1505C-A820-4201-A9A6-BBC2490142C3}" type="slidenum">
              <a:rPr lang="en-CA" altLang="en-US" smtClean="0"/>
              <a:pPr/>
              <a:t>17</a:t>
            </a:fld>
            <a:endParaRPr lang="en-CA" alt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CA" altLang="en-US" smtClean="0"/>
              <a:t>What can you add to the list?</a:t>
            </a:r>
          </a:p>
        </p:txBody>
      </p:sp>
      <p:sp>
        <p:nvSpPr>
          <p:cNvPr id="68613" name="Footer Placeholder 1"/>
          <p:cNvSpPr>
            <a:spLocks noGrp="1"/>
          </p:cNvSpPr>
          <p:nvPr>
            <p:ph type="ftr" sz="quarter" idx="4"/>
          </p:nvPr>
        </p:nvSpPr>
        <p:spPr>
          <a:noFill/>
          <a:ln>
            <a:miter lim="800000"/>
            <a:headEnd/>
            <a:tailEnd/>
          </a:ln>
        </p:spPr>
        <p:txBody>
          <a:bodyPr/>
          <a:lstStyle/>
          <a:p>
            <a:r>
              <a:rPr lang="en-CA" altLang="en-US" smtClean="0"/>
              <a:t>ICIWorld.com | www.iciworld.mobi for all mobile devices.  416-214-875 Gary Nusca, CCIM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399BBD-9445-488A-9F43-3F19A7B2D8D1}" type="slidenum">
              <a:rPr lang="en-CA" smtClean="0"/>
              <a:pPr/>
              <a:t>18</a:t>
            </a:fld>
            <a:endParaRPr lang="en-CA"/>
          </a:p>
        </p:txBody>
      </p:sp>
    </p:spTree>
    <p:extLst>
      <p:ext uri="{BB962C8B-B14F-4D97-AF65-F5344CB8AC3E}">
        <p14:creationId xmlns:p14="http://schemas.microsoft.com/office/powerpoint/2010/main" xmlns="" val="60990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F44E102-1BB7-49EB-B597-BC81E62DDA90}" type="slidenum">
              <a:rPr lang="en-CA" altLang="en-US"/>
              <a:pPr>
                <a:defRPr/>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9BB84854-0142-4F2B-9005-3430884BFC4E}" type="slidenum">
              <a:rPr lang="en-CA" altLang="en-US"/>
              <a:pPr>
                <a:defRPr/>
              </a:pPr>
              <a:t>‹#›</a:t>
            </a:fld>
            <a:endParaRPr lang="en-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C4049CAD-8623-401E-8919-787985C1B024}" type="slidenum">
              <a:rPr lang="en-CA" altLang="en-US"/>
              <a:pPr>
                <a:defRPr/>
              </a:pPr>
              <a:t>‹#›</a:t>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3B56984-D2CF-4A3E-AF81-7B5888FEDC13}" type="slidenum">
              <a:rPr lang="en-CA" altLang="en-US"/>
              <a:pPr>
                <a:defRPr/>
              </a:pPr>
              <a:t>‹#›</a:t>
            </a:fld>
            <a:endParaRPr lang="en-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EB795DA-A9DC-43D2-8264-6F90114B2766}" type="slidenum">
              <a:rPr lang="en-CA" altLang="en-US"/>
              <a:pPr>
                <a:defRPr/>
              </a:pPr>
              <a:t>‹#›</a:t>
            </a:fld>
            <a:endParaRPr lang="en-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DC346C8B-1C3C-412F-9F8B-33B68AE9AC65}" type="slidenum">
              <a:rPr lang="en-CA" altLang="en-US"/>
              <a:pPr>
                <a:defRPr/>
              </a:pPr>
              <a:t>‹#›</a:t>
            </a:fld>
            <a:endParaRPr lang="en-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F3A90DB7-9AF5-43B0-931C-71756C745B4C}" type="slidenum">
              <a:rPr lang="en-CA" altLang="en-US"/>
              <a:pPr>
                <a:defRPr/>
              </a:pPr>
              <a:t>‹#›</a:t>
            </a:fld>
            <a:endParaRPr lang="en-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5C639535-12E6-4C4F-84F6-4E2314B27F34}" type="slidenum">
              <a:rPr lang="en-CA" altLang="en-US"/>
              <a:pPr>
                <a:defRPr/>
              </a:pPr>
              <a:t>‹#›</a:t>
            </a:fld>
            <a:endParaRPr lang="en-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7DB5FAF0-703F-4D79-8573-630F88E05C9A}" type="slidenum">
              <a:rPr lang="en-CA" altLang="en-US"/>
              <a:pPr>
                <a:defRPr/>
              </a:pPr>
              <a:t>‹#›</a:t>
            </a:fld>
            <a:endParaRPr lang="en-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10BCE92C-D187-41AC-8945-1359FC8A7876}" type="slidenum">
              <a:rPr lang="en-CA" altLang="en-US"/>
              <a:pPr>
                <a:defRPr/>
              </a:pPr>
              <a:t>‹#›</a:t>
            </a:fld>
            <a:endParaRPr lang="en-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endParaRPr lang="en-CA" alt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CA" alt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20BD78A2-AD96-41ED-BAA7-6F5FFAF3A7B4}" type="slidenum">
              <a:rPr lang="en-CA" altLang="en-US"/>
              <a:pPr>
                <a:defRPr/>
              </a:pPr>
              <a:t>‹#›</a:t>
            </a:fld>
            <a:endParaRPr lang="en-C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a:extLst>
              <a:ext uri="{FF2B5EF4-FFF2-40B4-BE49-F238E27FC236}"/>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CA" altLang="en-US"/>
          </a:p>
        </p:txBody>
      </p:sp>
      <p:sp>
        <p:nvSpPr>
          <p:cNvPr id="5" name="Footer Placeholder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CA" altLang="en-US"/>
          </a:p>
        </p:txBody>
      </p:sp>
      <p:sp>
        <p:nvSpPr>
          <p:cNvPr id="6" name="Slide Number Placeholder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53EB99C-2A6F-4DEE-852E-8276FAFB3AE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Business_@_the_Speed_of_Though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1/relationships/webextension" Target="../webextensions/webextension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iciworld.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iciworld.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 y="228600"/>
            <a:ext cx="2138642" cy="6638625"/>
            <a:chOff x="2487613" y="285750"/>
            <a:chExt cx="2428875" cy="5654676"/>
          </a:xfrm>
        </p:grpSpPr>
        <p:sp>
          <p:nvSpPr>
            <p:cNvPr id="11"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 name="Group 23">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419" y="-786"/>
            <a:ext cx="1767506" cy="6854040"/>
            <a:chOff x="6627813" y="194833"/>
            <a:chExt cx="1952625" cy="5678918"/>
          </a:xfrm>
        </p:grpSpPr>
        <p:sp>
          <p:nvSpPr>
            <p:cNvPr id="25"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xmlns=""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xmlns=""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3479801"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58709530-2126-4247-05DE-D7C4779E9EE8}"/>
              </a:ext>
            </a:extLst>
          </p:cNvPr>
          <p:cNvSpPr>
            <a:spLocks noGrp="1"/>
          </p:cNvSpPr>
          <p:nvPr>
            <p:ph type="title"/>
          </p:nvPr>
        </p:nvSpPr>
        <p:spPr>
          <a:xfrm>
            <a:off x="405209" y="967417"/>
            <a:ext cx="2834153" cy="3943250"/>
          </a:xfrm>
        </p:spPr>
        <p:txBody>
          <a:bodyPr vert="horz" lIns="91440" tIns="45720" rIns="91440" bIns="45720" rtlCol="0" anchor="b">
            <a:normAutofit/>
          </a:bodyPr>
          <a:lstStyle/>
          <a:p>
            <a:r>
              <a:rPr lang="en-US" sz="4000" dirty="0">
                <a:solidFill>
                  <a:srgbClr val="FEFFFF"/>
                </a:solidFill>
              </a:rPr>
              <a:t>Welcome to</a:t>
            </a:r>
          </a:p>
        </p:txBody>
      </p:sp>
      <p:sp>
        <p:nvSpPr>
          <p:cNvPr id="46" name="Freeform 5">
            <a:extLst>
              <a:ext uri="{FF2B5EF4-FFF2-40B4-BE49-F238E27FC236}">
                <a16:creationId xmlns:a16="http://schemas.microsoft.com/office/drawing/2014/main" xmlns=""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8"/>
            <a:ext cx="4053017"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xmlns="" id="{A5602F0C-4E3A-C6B5-A096-3E5F9244AA5C}"/>
              </a:ext>
            </a:extLst>
          </p:cNvPr>
          <p:cNvSpPr>
            <a:spLocks noGrp="1"/>
          </p:cNvSpPr>
          <p:nvPr>
            <p:ph idx="1"/>
          </p:nvPr>
        </p:nvSpPr>
        <p:spPr>
          <a:xfrm>
            <a:off x="405209" y="5189400"/>
            <a:ext cx="2834153" cy="544260"/>
          </a:xfrm>
        </p:spPr>
        <p:txBody>
          <a:bodyPr vert="horz" lIns="91440" tIns="45720" rIns="91440" bIns="45720" rtlCol="0" anchor="ctr">
            <a:normAutofit lnSpcReduction="10000"/>
          </a:bodyPr>
          <a:lstStyle/>
          <a:p>
            <a:pPr marL="0" indent="0">
              <a:buNone/>
            </a:pPr>
            <a:r>
              <a:rPr lang="en-US" sz="1600">
                <a:solidFill>
                  <a:srgbClr val="FEFFFF"/>
                </a:solidFill>
              </a:rPr>
              <a:t>Mastering the Powers of the Internet</a:t>
            </a:r>
          </a:p>
        </p:txBody>
      </p:sp>
      <p:sp>
        <p:nvSpPr>
          <p:cNvPr id="8" name="Content Placeholder 2">
            <a:extLst>
              <a:ext uri="{FF2B5EF4-FFF2-40B4-BE49-F238E27FC236}">
                <a16:creationId xmlns:a16="http://schemas.microsoft.com/office/drawing/2014/main" xmlns="" id="{736C5116-7C4F-5092-0F40-A42D21EEC50F}"/>
              </a:ext>
            </a:extLst>
          </p:cNvPr>
          <p:cNvSpPr txBox="1">
            <a:spLocks/>
          </p:cNvSpPr>
          <p:nvPr/>
        </p:nvSpPr>
        <p:spPr>
          <a:xfrm>
            <a:off x="3958937" y="305701"/>
            <a:ext cx="4917275" cy="622418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en-CA" sz="3200" b="1" dirty="0" smtClean="0"/>
              <a:t>Sabrina Di Marco</a:t>
            </a:r>
            <a:r>
              <a:rPr lang="en-CA" sz="3200" dirty="0" smtClean="0"/>
              <a:t>, MBA, Broker</a:t>
            </a:r>
            <a:endParaRPr lang="en-CA" sz="3200" dirty="0"/>
          </a:p>
          <a:p>
            <a:pPr>
              <a:lnSpc>
                <a:spcPct val="150000"/>
              </a:lnSpc>
            </a:pPr>
            <a:r>
              <a:rPr lang="en-CA" sz="3200" dirty="0" smtClean="0"/>
              <a:t>Realtor</a:t>
            </a:r>
            <a:r>
              <a:rPr lang="en-CA" sz="3200" dirty="0" smtClean="0"/>
              <a:t> </a:t>
            </a:r>
            <a:r>
              <a:rPr lang="en-CA" sz="3200" dirty="0"/>
              <a:t>since </a:t>
            </a:r>
            <a:r>
              <a:rPr lang="en-CA" sz="3200" dirty="0" smtClean="0"/>
              <a:t>1995</a:t>
            </a:r>
            <a:endParaRPr lang="en-CA" sz="3200" dirty="0"/>
          </a:p>
          <a:p>
            <a:pPr>
              <a:lnSpc>
                <a:spcPct val="150000"/>
              </a:lnSpc>
            </a:pPr>
            <a:r>
              <a:rPr lang="en-CA" sz="3200" dirty="0" smtClean="0"/>
              <a:t>Business Consulting, Former Adjunct Professor at Humber College Business School</a:t>
            </a:r>
            <a:endParaRPr lang="en-CA" sz="3200" dirty="0"/>
          </a:p>
          <a:p>
            <a:pPr>
              <a:lnSpc>
                <a:spcPct val="150000"/>
              </a:lnSpc>
            </a:pPr>
            <a:r>
              <a:rPr lang="en-CA" sz="3200" dirty="0"/>
              <a:t>Speaker </a:t>
            </a:r>
            <a:r>
              <a:rPr lang="en-CA" sz="3200" dirty="0" smtClean="0"/>
              <a:t>for </a:t>
            </a:r>
            <a:r>
              <a:rPr lang="en-CA" sz="3200" dirty="0" err="1" smtClean="0"/>
              <a:t>ICIWorld</a:t>
            </a:r>
            <a:r>
              <a:rPr lang="en-CA" sz="3200" dirty="0" smtClean="0"/>
              <a:t> at </a:t>
            </a:r>
            <a:r>
              <a:rPr lang="en-CA" sz="3200" dirty="0"/>
              <a:t>Real Estate Boards &amp; Offices</a:t>
            </a:r>
          </a:p>
          <a:p>
            <a:pPr>
              <a:lnSpc>
                <a:spcPct val="150000"/>
              </a:lnSpc>
            </a:pPr>
            <a:r>
              <a:rPr lang="en-CA" sz="3200" dirty="0"/>
              <a:t>Founder &amp; President of </a:t>
            </a:r>
            <a:r>
              <a:rPr lang="en-CA" sz="3200" dirty="0" smtClean="0"/>
              <a:t>Making Multiculturalism Work Inc.</a:t>
            </a:r>
            <a:endParaRPr lang="en-CA" sz="3200" dirty="0"/>
          </a:p>
          <a:p>
            <a:endParaRPr lang="en-CA" sz="3200" dirty="0"/>
          </a:p>
          <a:p>
            <a:endParaRPr lang="en-CA" sz="3200" dirty="0"/>
          </a:p>
        </p:txBody>
      </p:sp>
      <p:pic>
        <p:nvPicPr>
          <p:cNvPr id="1026" name="Picture 2"/>
          <p:cNvPicPr>
            <a:picLocks noChangeAspect="1" noChangeArrowheads="1"/>
          </p:cNvPicPr>
          <p:nvPr/>
        </p:nvPicPr>
        <p:blipFill>
          <a:blip r:embed="rId3" cstate="print"/>
          <a:srcRect/>
          <a:stretch>
            <a:fillRect/>
          </a:stretch>
        </p:blipFill>
        <p:spPr bwMode="auto">
          <a:xfrm>
            <a:off x="592280" y="279401"/>
            <a:ext cx="2336645" cy="3796146"/>
          </a:xfrm>
          <a:prstGeom prst="rect">
            <a:avLst/>
          </a:prstGeom>
          <a:noFill/>
          <a:ln w="9525">
            <a:noFill/>
            <a:miter lim="800000"/>
            <a:headEnd/>
            <a:tailEnd/>
          </a:ln>
          <a:effectLst/>
        </p:spPr>
      </p:pic>
    </p:spTree>
    <p:extLst>
      <p:ext uri="{BB962C8B-B14F-4D97-AF65-F5344CB8AC3E}">
        <p14:creationId xmlns:p14="http://schemas.microsoft.com/office/powerpoint/2010/main" xmlns="" val="26129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smtClean="0"/>
              <a:t>Add/Modify/Delete </a:t>
            </a:r>
            <a:br>
              <a:rPr lang="en-CA" altLang="en-US" smtClean="0"/>
            </a:br>
            <a:r>
              <a:rPr lang="en-CA" altLang="en-US" smtClean="0"/>
              <a:t>Listings, Haves and Wants</a:t>
            </a:r>
          </a:p>
        </p:txBody>
      </p:sp>
      <p:sp>
        <p:nvSpPr>
          <p:cNvPr id="14339" name="Text Placeholder 2"/>
          <p:cNvSpPr>
            <a:spLocks noGrp="1"/>
          </p:cNvSpPr>
          <p:nvPr>
            <p:ph type="body" idx="1"/>
          </p:nvPr>
        </p:nvSpPr>
        <p:spPr/>
        <p:txBody>
          <a:bodyPr/>
          <a:lstStyle/>
          <a:p>
            <a:r>
              <a:rPr lang="en-CA" altLang="en-US" smtClean="0"/>
              <a:t>Listings, Haves and Wants</a:t>
            </a:r>
          </a:p>
        </p:txBody>
      </p:sp>
      <p:sp>
        <p:nvSpPr>
          <p:cNvPr id="14340" name="Content Placeholder 3"/>
          <p:cNvSpPr>
            <a:spLocks noGrp="1"/>
          </p:cNvSpPr>
          <p:nvPr>
            <p:ph sz="half" idx="2"/>
          </p:nvPr>
        </p:nvSpPr>
        <p:spPr>
          <a:xfrm>
            <a:off x="323850" y="2174875"/>
            <a:ext cx="4173538" cy="3951288"/>
          </a:xfrm>
        </p:spPr>
        <p:txBody>
          <a:bodyPr/>
          <a:lstStyle/>
          <a:p>
            <a:r>
              <a:rPr lang="en-CA" altLang="en-US" smtClean="0">
                <a:solidFill>
                  <a:srgbClr val="FF0000"/>
                </a:solidFill>
              </a:rPr>
              <a:t>Go to iciworld.com</a:t>
            </a:r>
          </a:p>
          <a:p>
            <a:r>
              <a:rPr lang="en-CA" altLang="en-US" smtClean="0">
                <a:solidFill>
                  <a:srgbClr val="FF0000"/>
                </a:solidFill>
              </a:rPr>
              <a:t>Click on Member Login</a:t>
            </a:r>
          </a:p>
          <a:p>
            <a:r>
              <a:rPr lang="en-CA" altLang="en-US" smtClean="0"/>
              <a:t>Log In Member Management Page</a:t>
            </a:r>
          </a:p>
          <a:p>
            <a:r>
              <a:rPr lang="en-CA" altLang="en-US" smtClean="0"/>
              <a:t>All choices are on the left</a:t>
            </a:r>
          </a:p>
          <a:p>
            <a:r>
              <a:rPr lang="en-CA" altLang="en-US" smtClean="0"/>
              <a:t>Add Listings, Haves/Wants</a:t>
            </a:r>
          </a:p>
          <a:p>
            <a:r>
              <a:rPr lang="en-CA" altLang="en-US" smtClean="0"/>
              <a:t>My Listings to modify, delete</a:t>
            </a:r>
          </a:p>
          <a:p>
            <a:r>
              <a:rPr lang="en-CA" altLang="en-US" smtClean="0"/>
              <a:t>Click Latest World to Check </a:t>
            </a:r>
          </a:p>
          <a:p>
            <a:r>
              <a:rPr lang="en-CA" altLang="en-US" smtClean="0">
                <a:solidFill>
                  <a:srgbClr val="FF0000"/>
                </a:solidFill>
              </a:rPr>
              <a:t>Reach the world with one click</a:t>
            </a:r>
          </a:p>
        </p:txBody>
      </p:sp>
      <p:sp>
        <p:nvSpPr>
          <p:cNvPr id="14341" name="Text Placeholder 4"/>
          <p:cNvSpPr>
            <a:spLocks noGrp="1"/>
          </p:cNvSpPr>
          <p:nvPr>
            <p:ph type="body" sz="quarter" idx="3"/>
          </p:nvPr>
        </p:nvSpPr>
        <p:spPr/>
        <p:txBody>
          <a:bodyPr/>
          <a:lstStyle/>
          <a:p>
            <a:r>
              <a:rPr lang="en-CA" altLang="en-US" smtClean="0"/>
              <a:t>Recommendations</a:t>
            </a:r>
          </a:p>
        </p:txBody>
      </p:sp>
      <p:sp>
        <p:nvSpPr>
          <p:cNvPr id="14342" name="Content Placeholder 5"/>
          <p:cNvSpPr>
            <a:spLocks noGrp="1"/>
          </p:cNvSpPr>
          <p:nvPr>
            <p:ph sz="quarter" idx="4"/>
          </p:nvPr>
        </p:nvSpPr>
        <p:spPr>
          <a:xfrm>
            <a:off x="4645025" y="2174875"/>
            <a:ext cx="4041775" cy="3341688"/>
          </a:xfrm>
        </p:spPr>
        <p:txBody>
          <a:bodyPr/>
          <a:lstStyle/>
          <a:p>
            <a:r>
              <a:rPr lang="en-CA" altLang="en-US" smtClean="0"/>
              <a:t>Maintain a minimum of fifteen Haves and Wants</a:t>
            </a:r>
          </a:p>
          <a:p>
            <a:r>
              <a:rPr lang="en-CA" altLang="en-US" smtClean="0"/>
              <a:t>Modify listings every 30-60 days with two clicks</a:t>
            </a:r>
          </a:p>
          <a:p>
            <a:r>
              <a:rPr lang="en-CA" altLang="en-US" smtClean="0"/>
              <a:t>Never let listings go longer than 90 days old. They are not displayed on mobile Apps for Androids, iPhones.</a:t>
            </a:r>
          </a:p>
          <a:p>
            <a:r>
              <a:rPr lang="en-CA" altLang="en-US" smtClean="0"/>
              <a:t>Read once the Log In Member Management Page or you can miss doing deals.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ltLang="en-US" smtClean="0"/>
              <a:t>Executive Member </a:t>
            </a:r>
            <a:br>
              <a:rPr lang="en-CA" altLang="en-US" smtClean="0"/>
            </a:br>
            <a:r>
              <a:rPr lang="en-CA" altLang="en-US" smtClean="0"/>
              <a:t>Training and Support</a:t>
            </a:r>
          </a:p>
        </p:txBody>
      </p:sp>
      <p:sp>
        <p:nvSpPr>
          <p:cNvPr id="15363" name="Text Placeholder 2"/>
          <p:cNvSpPr>
            <a:spLocks noGrp="1"/>
          </p:cNvSpPr>
          <p:nvPr>
            <p:ph type="body" idx="1"/>
          </p:nvPr>
        </p:nvSpPr>
        <p:spPr/>
        <p:txBody>
          <a:bodyPr/>
          <a:lstStyle/>
          <a:p>
            <a:r>
              <a:rPr lang="en-CA" altLang="en-US" smtClean="0"/>
              <a:t>By Appointment</a:t>
            </a:r>
          </a:p>
        </p:txBody>
      </p:sp>
      <p:sp>
        <p:nvSpPr>
          <p:cNvPr id="15364" name="Content Placeholder 3"/>
          <p:cNvSpPr>
            <a:spLocks noGrp="1"/>
          </p:cNvSpPr>
          <p:nvPr>
            <p:ph sz="half" idx="2"/>
          </p:nvPr>
        </p:nvSpPr>
        <p:spPr>
          <a:xfrm>
            <a:off x="323850" y="2174875"/>
            <a:ext cx="4321175" cy="2478088"/>
          </a:xfrm>
        </p:spPr>
        <p:txBody>
          <a:bodyPr/>
          <a:lstStyle/>
          <a:p>
            <a:r>
              <a:rPr lang="en-CA" altLang="en-US" smtClean="0"/>
              <a:t>Go to iciworld.com or the mobile App or iciworld.mobi</a:t>
            </a:r>
          </a:p>
          <a:p>
            <a:r>
              <a:rPr lang="en-CA" altLang="en-US" smtClean="0"/>
              <a:t>Click on make an appointment</a:t>
            </a:r>
          </a:p>
          <a:p>
            <a:r>
              <a:rPr lang="en-CA" altLang="en-US" smtClean="0"/>
              <a:t>10 minutes before your time go to iciworld.com click on Webinars Workshop</a:t>
            </a:r>
          </a:p>
        </p:txBody>
      </p:sp>
      <p:sp>
        <p:nvSpPr>
          <p:cNvPr id="15365" name="Text Placeholder 4"/>
          <p:cNvSpPr>
            <a:spLocks noGrp="1"/>
          </p:cNvSpPr>
          <p:nvPr>
            <p:ph type="body" sz="quarter" idx="3"/>
          </p:nvPr>
        </p:nvSpPr>
        <p:spPr/>
        <p:txBody>
          <a:bodyPr/>
          <a:lstStyle/>
          <a:p>
            <a:r>
              <a:rPr lang="en-CA" altLang="en-US" smtClean="0"/>
              <a:t>One on One</a:t>
            </a:r>
          </a:p>
        </p:txBody>
      </p:sp>
      <p:sp>
        <p:nvSpPr>
          <p:cNvPr id="6" name="Content Placeholder 5">
            <a:extLst>
              <a:ext uri="{FF2B5EF4-FFF2-40B4-BE49-F238E27FC236}"/>
            </a:extLst>
          </p:cNvPr>
          <p:cNvSpPr>
            <a:spLocks noGrp="1"/>
          </p:cNvSpPr>
          <p:nvPr>
            <p:ph sz="quarter" idx="4"/>
          </p:nvPr>
        </p:nvSpPr>
        <p:spPr>
          <a:xfrm>
            <a:off x="4645025" y="2174875"/>
            <a:ext cx="4041775" cy="1830388"/>
          </a:xfrm>
        </p:spPr>
        <p:txBody>
          <a:bodyPr/>
          <a:lstStyle/>
          <a:p>
            <a:pPr>
              <a:buFont typeface="Arial" panose="020B0604020202020204" pitchFamily="34" charset="0"/>
              <a:buChar char="•"/>
              <a:defRPr/>
            </a:pPr>
            <a:r>
              <a:rPr lang="en-CA" dirty="0"/>
              <a:t>Ensures Our Pledge works for everyone</a:t>
            </a:r>
          </a:p>
          <a:p>
            <a:pPr>
              <a:buFont typeface="Arial" panose="020B0604020202020204" pitchFamily="34" charset="0"/>
              <a:buChar char="•"/>
              <a:defRPr/>
            </a:pPr>
            <a:r>
              <a:rPr lang="en-CA" dirty="0"/>
              <a:t>Measure results every 90 days.</a:t>
            </a:r>
          </a:p>
          <a:p>
            <a:pPr>
              <a:buFont typeface="Arial" panose="020B0604020202020204" pitchFamily="34" charset="0"/>
              <a:buChar char="•"/>
              <a:defRPr/>
            </a:pPr>
            <a:r>
              <a:rPr lang="en-CA" dirty="0"/>
              <a:t>Orientation printout online</a:t>
            </a:r>
          </a:p>
          <a:p>
            <a:pPr marL="0" indent="0">
              <a:buFont typeface="Arial" panose="020B0604020202020204" pitchFamily="34" charset="0"/>
              <a:buNone/>
              <a:defRPr/>
            </a:pPr>
            <a:endParaRPr lang="en-CA" dirty="0"/>
          </a:p>
          <a:p>
            <a:pPr>
              <a:buFont typeface="Arial" panose="020B0604020202020204" pitchFamily="34" charset="0"/>
              <a:buChar char="•"/>
              <a:defRPr/>
            </a:pPr>
            <a:endParaRPr lang="en-CA" dirty="0"/>
          </a:p>
        </p:txBody>
      </p:sp>
      <p:sp>
        <p:nvSpPr>
          <p:cNvPr id="15367" name="Title 1"/>
          <p:cNvSpPr txBox="1">
            <a:spLocks/>
          </p:cNvSpPr>
          <p:nvPr/>
        </p:nvSpPr>
        <p:spPr bwMode="auto">
          <a:xfrm>
            <a:off x="530225" y="5153025"/>
            <a:ext cx="3967163" cy="1143000"/>
          </a:xfrm>
          <a:prstGeom prst="rect">
            <a:avLst/>
          </a:prstGeom>
          <a:noFill/>
          <a:ln w="9525">
            <a:noFill/>
            <a:miter lim="800000"/>
            <a:headEnd/>
            <a:tailEnd/>
          </a:ln>
        </p:spPr>
        <p:txBody>
          <a:bodyPr anchor="ctr"/>
          <a:lstStyle/>
          <a:p>
            <a:pPr algn="ctr"/>
            <a:endParaRPr lang="en-US" altLang="en-US" sz="2400">
              <a:latin typeface="Calibri" pitchFamily="34" charset="0"/>
            </a:endParaRPr>
          </a:p>
        </p:txBody>
      </p:sp>
      <p:sp>
        <p:nvSpPr>
          <p:cNvPr id="15368" name="Title 1"/>
          <p:cNvSpPr txBox="1">
            <a:spLocks/>
          </p:cNvSpPr>
          <p:nvPr/>
        </p:nvSpPr>
        <p:spPr bwMode="auto">
          <a:xfrm>
            <a:off x="682625" y="5305425"/>
            <a:ext cx="3967163" cy="1143000"/>
          </a:xfrm>
          <a:prstGeom prst="rect">
            <a:avLst/>
          </a:prstGeom>
          <a:noFill/>
          <a:ln w="9525">
            <a:noFill/>
            <a:miter lim="800000"/>
            <a:headEnd/>
            <a:tailEnd/>
          </a:ln>
        </p:spPr>
        <p:txBody>
          <a:bodyPr anchor="ctr"/>
          <a:lstStyle/>
          <a:p>
            <a:pPr algn="ctr"/>
            <a:endParaRPr lang="en-US" altLang="en-US" sz="2400">
              <a:latin typeface="Calibri" pitchFamily="34" charset="0"/>
            </a:endParaRPr>
          </a:p>
        </p:txBody>
      </p:sp>
      <p:sp>
        <p:nvSpPr>
          <p:cNvPr id="15369" name="Title 1"/>
          <p:cNvSpPr txBox="1">
            <a:spLocks/>
          </p:cNvSpPr>
          <p:nvPr/>
        </p:nvSpPr>
        <p:spPr bwMode="auto">
          <a:xfrm>
            <a:off x="1712913" y="4749800"/>
            <a:ext cx="5762625" cy="1143000"/>
          </a:xfrm>
          <a:prstGeom prst="rect">
            <a:avLst/>
          </a:prstGeom>
          <a:noFill/>
          <a:ln w="9525">
            <a:noFill/>
            <a:miter lim="800000"/>
            <a:headEnd/>
            <a:tailEnd/>
          </a:ln>
        </p:spPr>
        <p:txBody>
          <a:bodyPr anchor="ctr"/>
          <a:lstStyle/>
          <a:p>
            <a:pPr algn="ctr"/>
            <a:r>
              <a:rPr lang="en-CA" altLang="en-US" sz="2400">
                <a:latin typeface="Calibri" pitchFamily="34" charset="0"/>
              </a:rPr>
              <a:t>Log In Member Management Page</a:t>
            </a:r>
          </a:p>
          <a:p>
            <a:pPr algn="ctr"/>
            <a:r>
              <a:rPr lang="en-CA" altLang="en-US" sz="2400">
                <a:latin typeface="Calibri" pitchFamily="34" charset="0"/>
              </a:rPr>
              <a:t>Miss one item and you can miss doing deals</a:t>
            </a:r>
          </a:p>
        </p:txBody>
      </p:sp>
      <p:sp>
        <p:nvSpPr>
          <p:cNvPr id="15370" name="TextBox 9"/>
          <p:cNvSpPr txBox="1">
            <a:spLocks noChangeArrowheads="1"/>
          </p:cNvSpPr>
          <p:nvPr/>
        </p:nvSpPr>
        <p:spPr bwMode="auto">
          <a:xfrm>
            <a:off x="571500" y="5989638"/>
            <a:ext cx="8001000" cy="646112"/>
          </a:xfrm>
          <a:prstGeom prst="rect">
            <a:avLst/>
          </a:prstGeom>
          <a:noFill/>
          <a:ln w="9525">
            <a:noFill/>
            <a:miter lim="800000"/>
            <a:headEnd/>
            <a:tailEnd/>
          </a:ln>
        </p:spPr>
        <p:txBody>
          <a:bodyPr>
            <a:spAutoFit/>
          </a:bodyPr>
          <a:lstStyle/>
          <a:p>
            <a:pPr algn="ctr"/>
            <a:r>
              <a:rPr lang="en-CA" altLang="en-US"/>
              <a:t>ICIWorld Educational YouTube Channel</a:t>
            </a:r>
          </a:p>
          <a:p>
            <a:pPr algn="ctr"/>
            <a:r>
              <a:rPr lang="en-CA" altLang="en-US"/>
              <a:t>https://www.youtube.com/user/iciworldinc/videos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1588" y="260350"/>
            <a:ext cx="9145588" cy="1143000"/>
          </a:xfrm>
        </p:spPr>
        <p:txBody>
          <a:bodyPr/>
          <a:lstStyle/>
          <a:p>
            <a:pPr eaLnBrk="1" hangingPunct="1"/>
            <a:r>
              <a:rPr lang="en-CA" altLang="en-US" sz="4000" smtClean="0"/>
              <a:t>Search ICIWorld.com</a:t>
            </a:r>
            <a:br>
              <a:rPr lang="en-CA" altLang="en-US" sz="4000" smtClean="0"/>
            </a:br>
            <a:r>
              <a:rPr lang="en-CA" altLang="en-US" sz="4000" smtClean="0"/>
              <a:t>Commercial and Residential</a:t>
            </a:r>
          </a:p>
        </p:txBody>
      </p:sp>
      <p:sp>
        <p:nvSpPr>
          <p:cNvPr id="23555" name="Rectangle 3"/>
          <p:cNvSpPr>
            <a:spLocks noGrp="1"/>
          </p:cNvSpPr>
          <p:nvPr>
            <p:ph idx="1"/>
          </p:nvPr>
        </p:nvSpPr>
        <p:spPr>
          <a:xfrm>
            <a:off x="457200" y="1341438"/>
            <a:ext cx="8229600" cy="4784725"/>
          </a:xfrm>
        </p:spPr>
        <p:txBody>
          <a:bodyPr/>
          <a:lstStyle/>
          <a:p>
            <a:pPr eaLnBrk="1" hangingPunct="1"/>
            <a:r>
              <a:rPr lang="en-CA" altLang="en-US" dirty="0" smtClean="0"/>
              <a:t>30,000+ Haves and Wants</a:t>
            </a:r>
          </a:p>
          <a:p>
            <a:pPr eaLnBrk="1" hangingPunct="1"/>
            <a:r>
              <a:rPr lang="en-CA" altLang="en-US" dirty="0" smtClean="0"/>
              <a:t>75% EXCLUSIVE listings NOT on MLS</a:t>
            </a:r>
          </a:p>
          <a:p>
            <a:pPr eaLnBrk="1" hangingPunct="1"/>
            <a:r>
              <a:rPr lang="en-CA" altLang="en-US" dirty="0" smtClean="0"/>
              <a:t>Commercial + </a:t>
            </a:r>
            <a:r>
              <a:rPr lang="en-CA" altLang="en-US" dirty="0" smtClean="0"/>
              <a:t>Residential</a:t>
            </a:r>
            <a:endParaRPr lang="en-CA" altLang="en-US" dirty="0" smtClean="0"/>
          </a:p>
          <a:p>
            <a:pPr eaLnBrk="1" hangingPunct="1"/>
            <a:r>
              <a:rPr lang="en-CA" altLang="en-US" dirty="0" smtClean="0"/>
              <a:t>FSBOs*</a:t>
            </a:r>
          </a:p>
          <a:p>
            <a:pPr eaLnBrk="1" hangingPunct="1"/>
            <a:r>
              <a:rPr lang="en-CA" altLang="en-US" dirty="0" smtClean="0"/>
              <a:t>Assignments*</a:t>
            </a:r>
          </a:p>
          <a:p>
            <a:pPr eaLnBrk="1" hangingPunct="1">
              <a:buFontTx/>
              <a:buNone/>
            </a:pPr>
            <a:r>
              <a:rPr lang="en-CA" altLang="en-US" dirty="0" smtClean="0"/>
              <a:t>   … and more!</a:t>
            </a:r>
          </a:p>
          <a:p>
            <a:pPr eaLnBrk="1" hangingPunct="1">
              <a:buFontTx/>
              <a:buNone/>
            </a:pPr>
            <a:r>
              <a:rPr lang="en-CA" altLang="en-US" dirty="0" smtClean="0"/>
              <a:t>  *</a:t>
            </a:r>
            <a:r>
              <a:rPr lang="en-CA" altLang="en-US" b="1" dirty="0" smtClean="0"/>
              <a:t>Postings</a:t>
            </a:r>
            <a:endParaRPr lang="en-CA" altLang="en-US" dirty="0" smtClean="0"/>
          </a:p>
          <a:p>
            <a:pPr eaLnBrk="1" hangingPunct="1"/>
            <a:endParaRPr lang="en-CA" altLang="en-US" dirty="0" smtClean="0"/>
          </a:p>
        </p:txBody>
      </p:sp>
      <p:pic>
        <p:nvPicPr>
          <p:cNvPr id="23556" name="Picture 4" descr="MC900352099[1]"/>
          <p:cNvPicPr>
            <a:picLocks noChangeAspect="1" noChangeArrowheads="1"/>
          </p:cNvPicPr>
          <p:nvPr/>
        </p:nvPicPr>
        <p:blipFill>
          <a:blip r:embed="rId2" cstate="print"/>
          <a:srcRect/>
          <a:stretch>
            <a:fillRect/>
          </a:stretch>
        </p:blipFill>
        <p:spPr bwMode="auto">
          <a:xfrm>
            <a:off x="4356100" y="4508500"/>
            <a:ext cx="1804988" cy="1408113"/>
          </a:xfrm>
          <a:prstGeom prst="rect">
            <a:avLst/>
          </a:prstGeom>
          <a:noFill/>
          <a:ln w="9525">
            <a:noFill/>
            <a:miter lim="800000"/>
            <a:headEnd/>
            <a:tailEnd/>
          </a:ln>
        </p:spPr>
      </p:pic>
      <p:pic>
        <p:nvPicPr>
          <p:cNvPr id="23557" name="Picture 5" descr="MC900089288[1]"/>
          <p:cNvPicPr>
            <a:picLocks noChangeAspect="1" noChangeArrowheads="1"/>
          </p:cNvPicPr>
          <p:nvPr/>
        </p:nvPicPr>
        <p:blipFill>
          <a:blip r:embed="rId3" cstate="print"/>
          <a:srcRect/>
          <a:stretch>
            <a:fillRect/>
          </a:stretch>
        </p:blipFill>
        <p:spPr bwMode="auto">
          <a:xfrm>
            <a:off x="6372225" y="3068638"/>
            <a:ext cx="2087563" cy="1081087"/>
          </a:xfrm>
          <a:prstGeom prst="rect">
            <a:avLst/>
          </a:prstGeom>
          <a:noFill/>
          <a:ln w="9525">
            <a:noFill/>
            <a:miter lim="800000"/>
            <a:headEnd/>
            <a:tailEnd/>
          </a:ln>
        </p:spPr>
      </p:pic>
      <p:pic>
        <p:nvPicPr>
          <p:cNvPr id="23558" name="Picture 7" descr="j0185604"/>
          <p:cNvPicPr>
            <a:picLocks noChangeAspect="1" noChangeArrowheads="1"/>
          </p:cNvPicPr>
          <p:nvPr/>
        </p:nvPicPr>
        <p:blipFill>
          <a:blip r:embed="rId4" cstate="print"/>
          <a:srcRect/>
          <a:stretch>
            <a:fillRect/>
          </a:stretch>
        </p:blipFill>
        <p:spPr bwMode="auto">
          <a:xfrm>
            <a:off x="7164388" y="4797425"/>
            <a:ext cx="1354137" cy="1355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28625" y="1785938"/>
            <a:ext cx="8229600" cy="1143000"/>
          </a:xfrm>
        </p:spPr>
        <p:txBody>
          <a:bodyPr/>
          <a:lstStyle/>
          <a:p>
            <a:r>
              <a:rPr lang="en-US" smtClean="0"/>
              <a:t>How to Work ICI World’s Exclusive Listings?</a:t>
            </a:r>
          </a:p>
        </p:txBody>
      </p:sp>
      <p:sp>
        <p:nvSpPr>
          <p:cNvPr id="35843"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4"/>
          <p:cNvSpPr>
            <a:spLocks noGrp="1"/>
          </p:cNvSpPr>
          <p:nvPr>
            <p:ph idx="1"/>
          </p:nvPr>
        </p:nvSpPr>
        <p:spPr>
          <a:xfrm>
            <a:off x="468313" y="1341438"/>
            <a:ext cx="8229600" cy="5400675"/>
          </a:xfrm>
        </p:spPr>
        <p:txBody>
          <a:bodyPr/>
          <a:lstStyle/>
          <a:p>
            <a:pPr marL="0" indent="0">
              <a:buFont typeface="Arial" charset="0"/>
              <a:buNone/>
            </a:pPr>
            <a:r>
              <a:rPr lang="en-CA" altLang="en-US" sz="4000" smtClean="0"/>
              <a:t>How to work real estate Have and Want </a:t>
            </a:r>
            <a:r>
              <a:rPr lang="en-CA" altLang="en-US" sz="4000" b="1" smtClean="0">
                <a:solidFill>
                  <a:srgbClr val="FF0000"/>
                </a:solidFill>
              </a:rPr>
              <a:t>exclusive information that generate leads</a:t>
            </a:r>
            <a:r>
              <a:rPr lang="en-CA" altLang="en-US" sz="4000" smtClean="0"/>
              <a:t> just like real estate board listings do.</a:t>
            </a:r>
          </a:p>
          <a:p>
            <a:pPr marL="0" indent="0">
              <a:buFont typeface="Arial" charset="0"/>
              <a:buNone/>
            </a:pPr>
            <a:endParaRPr lang="en-CA" altLang="en-US" sz="4000" smtClean="0"/>
          </a:p>
          <a:p>
            <a:pPr marL="0" indent="0">
              <a:buFont typeface="Arial" charset="0"/>
              <a:buNone/>
            </a:pPr>
            <a:r>
              <a:rPr lang="en-CA" altLang="en-US" sz="4000" smtClean="0"/>
              <a:t>This provides extra opportunities for you to make money that you do not have now.</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b="1" smtClean="0"/>
              <a:t>Business @ the Speed of Thought</a:t>
            </a:r>
            <a:endParaRPr lang="en-CA" altLang="en-US" smtClean="0"/>
          </a:p>
        </p:txBody>
      </p:sp>
      <p:pic>
        <p:nvPicPr>
          <p:cNvPr id="38915" name="Content Placeholder 3">
            <a:hlinkClick r:id="rId3"/>
          </p:cNvPr>
          <p:cNvPicPr>
            <a:picLocks noGrp="1" noChangeAspect="1" noChangeArrowheads="1"/>
          </p:cNvPicPr>
          <p:nvPr>
            <p:ph idx="1"/>
          </p:nvPr>
        </p:nvPicPr>
        <p:blipFill>
          <a:blip r:embed="rId4" cstate="print"/>
          <a:srcRect/>
          <a:stretch>
            <a:fillRect/>
          </a:stretch>
        </p:blipFill>
        <p:spPr>
          <a:xfrm>
            <a:off x="1476375" y="1844675"/>
            <a:ext cx="6108700" cy="4092575"/>
          </a:xfrm>
        </p:spPr>
      </p:pic>
      <p:sp>
        <p:nvSpPr>
          <p:cNvPr id="38916" name="TextBox 2"/>
          <p:cNvSpPr txBox="1">
            <a:spLocks noChangeArrowheads="1"/>
          </p:cNvSpPr>
          <p:nvPr/>
        </p:nvSpPr>
        <p:spPr bwMode="auto">
          <a:xfrm>
            <a:off x="461963" y="6165850"/>
            <a:ext cx="1295400" cy="368300"/>
          </a:xfrm>
          <a:prstGeom prst="rect">
            <a:avLst/>
          </a:prstGeom>
          <a:noFill/>
          <a:ln w="9525">
            <a:noFill/>
            <a:miter lim="800000"/>
            <a:headEnd/>
            <a:tailEnd/>
          </a:ln>
        </p:spPr>
        <p:txBody>
          <a:bodyPr>
            <a:spAutoFit/>
          </a:bodyPr>
          <a:lstStyle/>
          <a:p>
            <a:pPr eaLnBrk="1" hangingPunct="1"/>
            <a:r>
              <a:rPr lang="en-CA" altLang="en-US">
                <a:hlinkClick r:id="rId3"/>
              </a:rPr>
              <a:t>Link</a:t>
            </a:r>
            <a:endParaRPr lang="en-CA"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CA" altLang="en-US" smtClean="0"/>
              <a:t>First words of Bill Gates to Warren Buffet about the Internet</a:t>
            </a:r>
          </a:p>
        </p:txBody>
      </p:sp>
      <p:sp>
        <p:nvSpPr>
          <p:cNvPr id="39939" name="Content Placeholder 2"/>
          <p:cNvSpPr>
            <a:spLocks noGrp="1"/>
          </p:cNvSpPr>
          <p:nvPr>
            <p:ph idx="1"/>
          </p:nvPr>
        </p:nvSpPr>
        <p:spPr/>
        <p:txBody>
          <a:bodyPr/>
          <a:lstStyle/>
          <a:p>
            <a:r>
              <a:rPr lang="en-CA" altLang="en-US" i="1" dirty="0" smtClean="0"/>
              <a:t>“the cost to publish your information, getting your message in front of someone,  talking with people around the world is zero or so close to zero it doesn't make any difference.”</a:t>
            </a:r>
          </a:p>
          <a:p>
            <a:endParaRPr lang="en-CA" altLang="en-US" dirty="0" smtClean="0"/>
          </a:p>
          <a:p>
            <a:r>
              <a:rPr lang="en-CA" altLang="en-US" dirty="0" err="1" smtClean="0"/>
              <a:t>ICIWorld</a:t>
            </a:r>
            <a:r>
              <a:rPr lang="en-CA" altLang="en-US" dirty="0" smtClean="0"/>
              <a:t> </a:t>
            </a:r>
            <a:r>
              <a:rPr lang="en-CA" altLang="en-US" dirty="0" smtClean="0"/>
              <a:t>is a World </a:t>
            </a:r>
            <a:r>
              <a:rPr lang="en-CA" altLang="en-US" dirty="0" smtClean="0">
                <a:solidFill>
                  <a:srgbClr val="FF0000"/>
                </a:solidFill>
              </a:rPr>
              <a:t>I</a:t>
            </a:r>
            <a:r>
              <a:rPr lang="en-CA" altLang="en-US" dirty="0" smtClean="0"/>
              <a:t>nformation </a:t>
            </a:r>
            <a:r>
              <a:rPr lang="en-CA" altLang="en-US" dirty="0" smtClean="0">
                <a:solidFill>
                  <a:srgbClr val="FF0000"/>
                </a:solidFill>
              </a:rPr>
              <a:t>L</a:t>
            </a:r>
            <a:r>
              <a:rPr lang="en-CA" altLang="en-US" dirty="0" smtClean="0"/>
              <a:t>isting </a:t>
            </a:r>
            <a:r>
              <a:rPr lang="en-CA" altLang="en-US" dirty="0" smtClean="0">
                <a:solidFill>
                  <a:srgbClr val="FF0000"/>
                </a:solidFill>
              </a:rPr>
              <a:t>S</a:t>
            </a:r>
            <a:r>
              <a:rPr lang="en-CA" altLang="en-US" dirty="0" smtClean="0"/>
              <a:t>ervice</a:t>
            </a:r>
          </a:p>
          <a:p>
            <a:r>
              <a:rPr lang="en-CA" altLang="en-US" dirty="0" smtClean="0"/>
              <a:t>Must </a:t>
            </a:r>
            <a:r>
              <a:rPr lang="en-CA" altLang="en-US" dirty="0" smtClean="0"/>
              <a:t>manage information in the right way. </a:t>
            </a:r>
            <a:endParaRPr lang="en-CA" altLang="en-US" dirty="0" smtClean="0"/>
          </a:p>
          <a:p>
            <a:endParaRPr lang="en-CA" altLang="en-US" dirty="0" smtClean="0"/>
          </a:p>
          <a:p>
            <a:r>
              <a:rPr lang="en-CA" altLang="en-US" dirty="0" smtClean="0"/>
              <a:t>Survey of inventory in the room.</a:t>
            </a:r>
            <a:endParaRPr lang="en-CA" altLang="en-US" dirty="0" smtClean="0"/>
          </a:p>
          <a:p>
            <a:pPr>
              <a:buNone/>
            </a:pPr>
            <a:endParaRPr lang="en-CA" altLang="en-US" dirty="0" smtClean="0">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eaLnBrk="1" hangingPunct="1"/>
            <a:r>
              <a:rPr lang="en-CA" altLang="en-US" sz="4000" smtClean="0"/>
              <a:t>Opportunities to Build Your Inventory on the Internet – 7 billion people!</a:t>
            </a:r>
          </a:p>
        </p:txBody>
      </p:sp>
      <p:sp>
        <p:nvSpPr>
          <p:cNvPr id="40963" name="Rectangle 3"/>
          <p:cNvSpPr>
            <a:spLocks noGrp="1"/>
          </p:cNvSpPr>
          <p:nvPr>
            <p:ph idx="1"/>
          </p:nvPr>
        </p:nvSpPr>
        <p:spPr/>
        <p:txBody>
          <a:bodyPr/>
          <a:lstStyle/>
          <a:p>
            <a:pPr eaLnBrk="1" hangingPunct="1"/>
            <a:r>
              <a:rPr lang="en-CA" altLang="en-US" dirty="0" smtClean="0"/>
              <a:t>FSBOs</a:t>
            </a:r>
          </a:p>
          <a:p>
            <a:pPr eaLnBrk="1" hangingPunct="1"/>
            <a:r>
              <a:rPr lang="en-CA" altLang="en-US" dirty="0" smtClean="0"/>
              <a:t>Open listings</a:t>
            </a:r>
          </a:p>
          <a:p>
            <a:pPr eaLnBrk="1" hangingPunct="1"/>
            <a:r>
              <a:rPr lang="en-CA" altLang="en-US" dirty="0" smtClean="0"/>
              <a:t>Exclusive (non-MLS) listings</a:t>
            </a:r>
          </a:p>
          <a:p>
            <a:pPr eaLnBrk="1" hangingPunct="1"/>
            <a:r>
              <a:rPr lang="en-CA" altLang="en-US" dirty="0" smtClean="0"/>
              <a:t>Builders</a:t>
            </a:r>
          </a:p>
          <a:p>
            <a:pPr eaLnBrk="1" hangingPunct="1"/>
            <a:r>
              <a:rPr lang="en-CA" altLang="en-US" dirty="0" smtClean="0"/>
              <a:t>Expired</a:t>
            </a:r>
            <a:endParaRPr lang="en-CA" altLang="en-US" dirty="0" smtClean="0"/>
          </a:p>
          <a:p>
            <a:pPr eaLnBrk="1" hangingPunct="1"/>
            <a:r>
              <a:rPr lang="en-CA" altLang="en-US" dirty="0" smtClean="0"/>
              <a:t>Want to sell quietly</a:t>
            </a:r>
          </a:p>
        </p:txBody>
      </p:sp>
      <p:pic>
        <p:nvPicPr>
          <p:cNvPr id="40964" name="Picture 4" descr="j0090386"/>
          <p:cNvPicPr>
            <a:picLocks noChangeAspect="1" noChangeArrowheads="1"/>
          </p:cNvPicPr>
          <p:nvPr/>
        </p:nvPicPr>
        <p:blipFill>
          <a:blip r:embed="rId3" cstate="print"/>
          <a:srcRect/>
          <a:stretch>
            <a:fillRect/>
          </a:stretch>
        </p:blipFill>
        <p:spPr bwMode="auto">
          <a:xfrm>
            <a:off x="5724525" y="3676650"/>
            <a:ext cx="2409825" cy="2062163"/>
          </a:xfrm>
          <a:prstGeom prst="rect">
            <a:avLst/>
          </a:prstGeom>
          <a:noFill/>
          <a:ln w="9525">
            <a:noFill/>
            <a:miter lim="800000"/>
            <a:headEnd/>
            <a:tailEnd/>
          </a:ln>
        </p:spPr>
      </p:pic>
      <p:sp>
        <p:nvSpPr>
          <p:cNvPr id="40965" name="TextBox 1"/>
          <p:cNvSpPr txBox="1">
            <a:spLocks noChangeArrowheads="1"/>
          </p:cNvSpPr>
          <p:nvPr/>
        </p:nvSpPr>
        <p:spPr bwMode="auto">
          <a:xfrm>
            <a:off x="395288" y="5876925"/>
            <a:ext cx="5040312" cy="369888"/>
          </a:xfrm>
          <a:prstGeom prst="rect">
            <a:avLst/>
          </a:prstGeom>
          <a:noFill/>
          <a:ln w="9525">
            <a:noFill/>
            <a:miter lim="800000"/>
            <a:headEnd/>
            <a:tailEnd/>
          </a:ln>
        </p:spPr>
        <p:txBody>
          <a:bodyPr>
            <a:spAutoFit/>
          </a:bodyPr>
          <a:lstStyle/>
          <a:p>
            <a:pPr eaLnBrk="1" hangingPunct="1"/>
            <a:r>
              <a:rPr lang="en-CA" altLang="en-US"/>
              <a:t>ICIWorld has the platform proven over 20 years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DEA618-9EB5-D179-545F-4636E58FA085}"/>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xmlns="" id="{586FE4FA-974D-FDB3-015A-7EF7AC3E9F6E}"/>
              </a:ext>
            </a:extLst>
          </p:cNvPr>
          <p:cNvSpPr>
            <a:spLocks noGrp="1"/>
          </p:cNvSpPr>
          <p:nvPr>
            <p:ph idx="1"/>
          </p:nvPr>
        </p:nvSpPr>
        <p:spPr/>
        <p:txBody>
          <a:bodyPr>
            <a:normAutofit/>
          </a:bodyPr>
          <a:lstStyle/>
          <a:p>
            <a:pPr>
              <a:spcBef>
                <a:spcPct val="0"/>
              </a:spcBef>
              <a:buFontTx/>
              <a:buNone/>
            </a:pPr>
            <a:r>
              <a:rPr lang="en-CA" altLang="en-US" sz="4000" dirty="0">
                <a:latin typeface="Arial" panose="020B0604020202020204" pitchFamily="34" charset="0"/>
              </a:rPr>
              <a:t>Has anyone ever said to you “I want to sell my property but I do not want to give you a listing at this time.” </a:t>
            </a:r>
            <a:br>
              <a:rPr lang="en-CA" altLang="en-US" sz="4000" dirty="0">
                <a:latin typeface="Arial" panose="020B0604020202020204" pitchFamily="34" charset="0"/>
              </a:rPr>
            </a:br>
            <a:endParaRPr lang="en-CA" altLang="en-US" sz="4000" dirty="0">
              <a:latin typeface="Arial" panose="020B0604020202020204" pitchFamily="34" charset="0"/>
            </a:endParaRPr>
          </a:p>
          <a:p>
            <a:pPr>
              <a:spcBef>
                <a:spcPct val="0"/>
              </a:spcBef>
              <a:buFontTx/>
              <a:buNone/>
            </a:pPr>
            <a:r>
              <a:rPr lang="en-CA" altLang="en-US" sz="4000" dirty="0">
                <a:latin typeface="Arial" panose="020B0604020202020204" pitchFamily="34" charset="0"/>
              </a:rPr>
              <a:t>“If you bring me a buyer, I will pay you a commission.”</a:t>
            </a:r>
          </a:p>
          <a:p>
            <a:pPr>
              <a:spcBef>
                <a:spcPct val="0"/>
              </a:spcBef>
              <a:buFontTx/>
              <a:buNone/>
            </a:pPr>
            <a:endParaRPr lang="en-CA" altLang="en-US" sz="4000" dirty="0">
              <a:latin typeface="Arial" panose="020B0604020202020204" pitchFamily="34" charset="0"/>
            </a:endParaRPr>
          </a:p>
          <a:p>
            <a:endParaRPr lang="en-CA" sz="4000" dirty="0"/>
          </a:p>
        </p:txBody>
      </p:sp>
    </p:spTree>
    <p:extLst>
      <p:ext uri="{BB962C8B-B14F-4D97-AF65-F5344CB8AC3E}">
        <p14:creationId xmlns:p14="http://schemas.microsoft.com/office/powerpoint/2010/main" xmlns="" val="324020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98BAE4-54FC-6A5D-F492-717AFFF7F779}"/>
              </a:ext>
            </a:extLst>
          </p:cNvPr>
          <p:cNvSpPr>
            <a:spLocks noGrp="1"/>
          </p:cNvSpPr>
          <p:nvPr>
            <p:ph type="title"/>
          </p:nvPr>
        </p:nvSpPr>
        <p:spPr/>
        <p:txBody>
          <a:bodyPr/>
          <a:lstStyle/>
          <a:p>
            <a:r>
              <a:rPr lang="en-CA" dirty="0"/>
              <a:t>How to do business in your daily business travels.</a:t>
            </a:r>
          </a:p>
        </p:txBody>
      </p:sp>
      <p:sp>
        <p:nvSpPr>
          <p:cNvPr id="3" name="Content Placeholder 2">
            <a:extLst>
              <a:ext uri="{FF2B5EF4-FFF2-40B4-BE49-F238E27FC236}">
                <a16:creationId xmlns:a16="http://schemas.microsoft.com/office/drawing/2014/main" xmlns="" id="{6F0967E9-60E3-EC20-E7FF-1F9069FBD14D}"/>
              </a:ext>
            </a:extLst>
          </p:cNvPr>
          <p:cNvSpPr>
            <a:spLocks noGrp="1"/>
          </p:cNvSpPr>
          <p:nvPr>
            <p:ph idx="1"/>
          </p:nvPr>
        </p:nvSpPr>
        <p:spPr/>
        <p:txBody>
          <a:bodyPr>
            <a:normAutofit/>
          </a:bodyPr>
          <a:lstStyle/>
          <a:p>
            <a:r>
              <a:rPr lang="en-CA" sz="3200" dirty="0"/>
              <a:t>Ask to speak to the business owner of any and all businesses you visit.</a:t>
            </a:r>
          </a:p>
          <a:p>
            <a:r>
              <a:rPr lang="en-CA" sz="3200" dirty="0"/>
              <a:t>If not there, leave a business card.</a:t>
            </a:r>
          </a:p>
          <a:p>
            <a:r>
              <a:rPr lang="en-CA" sz="3200" dirty="0"/>
              <a:t>They will come over and say “may I help you?”</a:t>
            </a:r>
          </a:p>
          <a:p>
            <a:r>
              <a:rPr lang="en-CA" sz="3200" dirty="0"/>
              <a:t>Introduce yourself with your business card.</a:t>
            </a:r>
          </a:p>
        </p:txBody>
      </p:sp>
    </p:spTree>
    <p:extLst>
      <p:ext uri="{BB962C8B-B14F-4D97-AF65-F5344CB8AC3E}">
        <p14:creationId xmlns:p14="http://schemas.microsoft.com/office/powerpoint/2010/main" xmlns="" val="371852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xmlns=""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 y="228600"/>
            <a:ext cx="2138642" cy="6638625"/>
            <a:chOff x="2487613" y="285750"/>
            <a:chExt cx="2428875" cy="5654676"/>
          </a:xfrm>
        </p:grpSpPr>
        <p:sp>
          <p:nvSpPr>
            <p:cNvPr id="11" name="Freeform 11">
              <a:extLst>
                <a:ext uri="{FF2B5EF4-FFF2-40B4-BE49-F238E27FC236}">
                  <a16:creationId xmlns:a16="http://schemas.microsoft.com/office/drawing/2014/main" xmlns=""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xmlns=""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xmlns=""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xmlns=""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xmlns=""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xmlns=""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xmlns=""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xmlns=""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xmlns=""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xmlns=""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xmlns=""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xmlns=""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 name="Group 23">
            <a:extLst>
              <a:ext uri="{FF2B5EF4-FFF2-40B4-BE49-F238E27FC236}">
                <a16:creationId xmlns:a16="http://schemas.microsoft.com/office/drawing/2014/main" xmlns=""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419" y="-786"/>
            <a:ext cx="1767506" cy="6854040"/>
            <a:chOff x="6627813" y="194833"/>
            <a:chExt cx="1952625" cy="5678918"/>
          </a:xfrm>
        </p:grpSpPr>
        <p:sp>
          <p:nvSpPr>
            <p:cNvPr id="25" name="Freeform 27">
              <a:extLst>
                <a:ext uri="{FF2B5EF4-FFF2-40B4-BE49-F238E27FC236}">
                  <a16:creationId xmlns:a16="http://schemas.microsoft.com/office/drawing/2014/main" xmlns=""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xmlns=""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xmlns=""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xmlns=""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xmlns=""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xmlns=""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xmlns=""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xmlns=""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xmlns=""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xmlns=""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xmlns=""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xmlns=""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xmlns=""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xmlns=""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xmlns=""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3479801"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58709530-2126-4247-05DE-D7C4779E9EE8}"/>
              </a:ext>
            </a:extLst>
          </p:cNvPr>
          <p:cNvSpPr>
            <a:spLocks noGrp="1"/>
          </p:cNvSpPr>
          <p:nvPr>
            <p:ph type="title"/>
          </p:nvPr>
        </p:nvSpPr>
        <p:spPr>
          <a:xfrm>
            <a:off x="405209" y="967417"/>
            <a:ext cx="2834153" cy="3943250"/>
          </a:xfrm>
        </p:spPr>
        <p:txBody>
          <a:bodyPr vert="horz" lIns="91440" tIns="45720" rIns="91440" bIns="45720" rtlCol="0" anchor="b">
            <a:normAutofit/>
          </a:bodyPr>
          <a:lstStyle/>
          <a:p>
            <a:r>
              <a:rPr lang="en-US" sz="4000" dirty="0">
                <a:solidFill>
                  <a:srgbClr val="FEFFFF"/>
                </a:solidFill>
              </a:rPr>
              <a:t>Welcome to</a:t>
            </a:r>
          </a:p>
        </p:txBody>
      </p:sp>
      <p:sp>
        <p:nvSpPr>
          <p:cNvPr id="46" name="Freeform 5">
            <a:extLst>
              <a:ext uri="{FF2B5EF4-FFF2-40B4-BE49-F238E27FC236}">
                <a16:creationId xmlns:a16="http://schemas.microsoft.com/office/drawing/2014/main" xmlns=""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5033008"/>
            <a:ext cx="4053017"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xmlns="" id="{A5602F0C-4E3A-C6B5-A096-3E5F9244AA5C}"/>
              </a:ext>
            </a:extLst>
          </p:cNvPr>
          <p:cNvSpPr>
            <a:spLocks noGrp="1"/>
          </p:cNvSpPr>
          <p:nvPr>
            <p:ph idx="1"/>
          </p:nvPr>
        </p:nvSpPr>
        <p:spPr>
          <a:xfrm>
            <a:off x="405209" y="5189400"/>
            <a:ext cx="2834153" cy="544260"/>
          </a:xfrm>
        </p:spPr>
        <p:txBody>
          <a:bodyPr vert="horz" lIns="91440" tIns="45720" rIns="91440" bIns="45720" rtlCol="0" anchor="ctr">
            <a:normAutofit lnSpcReduction="10000"/>
          </a:bodyPr>
          <a:lstStyle/>
          <a:p>
            <a:pPr marL="0" indent="0">
              <a:buNone/>
            </a:pPr>
            <a:r>
              <a:rPr lang="en-US" sz="1600">
                <a:solidFill>
                  <a:srgbClr val="FEFFFF"/>
                </a:solidFill>
              </a:rPr>
              <a:t>Mastering the Powers of the Internet</a:t>
            </a:r>
          </a:p>
        </p:txBody>
      </p:sp>
      <p:pic>
        <p:nvPicPr>
          <p:cNvPr id="7" name="Picture 6">
            <a:extLst>
              <a:ext uri="{FF2B5EF4-FFF2-40B4-BE49-F238E27FC236}">
                <a16:creationId xmlns:a16="http://schemas.microsoft.com/office/drawing/2014/main" xmlns="" id="{3277A907-C642-1D0D-A430-E32188A6D646}"/>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428597" y="359645"/>
            <a:ext cx="2533116" cy="3377487"/>
          </a:xfrm>
          <a:prstGeom prst="rect">
            <a:avLst/>
          </a:prstGeom>
        </p:spPr>
      </p:pic>
      <p:sp>
        <p:nvSpPr>
          <p:cNvPr id="8" name="Content Placeholder 2">
            <a:extLst>
              <a:ext uri="{FF2B5EF4-FFF2-40B4-BE49-F238E27FC236}">
                <a16:creationId xmlns:a16="http://schemas.microsoft.com/office/drawing/2014/main" xmlns="" id="{736C5116-7C4F-5092-0F40-A42D21EEC50F}"/>
              </a:ext>
            </a:extLst>
          </p:cNvPr>
          <p:cNvSpPr txBox="1">
            <a:spLocks/>
          </p:cNvSpPr>
          <p:nvPr/>
        </p:nvSpPr>
        <p:spPr>
          <a:xfrm>
            <a:off x="4053017" y="305701"/>
            <a:ext cx="4823195" cy="6224187"/>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en-CA" sz="3200" b="1" dirty="0"/>
              <a:t>Gary </a:t>
            </a:r>
            <a:r>
              <a:rPr lang="en-CA" sz="3200" b="1" dirty="0" err="1"/>
              <a:t>Nusca</a:t>
            </a:r>
            <a:r>
              <a:rPr lang="en-CA" sz="3200" b="1" dirty="0"/>
              <a:t> </a:t>
            </a:r>
            <a:r>
              <a:rPr lang="en-CA" sz="3200" dirty="0"/>
              <a:t>CCIM </a:t>
            </a:r>
            <a:r>
              <a:rPr lang="en-CA" sz="3200" dirty="0" smtClean="0"/>
              <a:t>CIPS, Realtor, Broker for 49</a:t>
            </a:r>
            <a:r>
              <a:rPr lang="en-CA" sz="3200" dirty="0"/>
              <a:t> </a:t>
            </a:r>
            <a:r>
              <a:rPr lang="en-CA" sz="3200" dirty="0" smtClean="0"/>
              <a:t>Years</a:t>
            </a:r>
            <a:endParaRPr lang="en-CA" sz="3200" dirty="0"/>
          </a:p>
          <a:p>
            <a:pPr>
              <a:lnSpc>
                <a:spcPct val="150000"/>
              </a:lnSpc>
            </a:pPr>
            <a:r>
              <a:rPr lang="en-CA" sz="3200" dirty="0"/>
              <a:t>Business Coach &amp; </a:t>
            </a:r>
            <a:r>
              <a:rPr lang="en-CA" sz="3200" dirty="0" smtClean="0"/>
              <a:t>Mentor</a:t>
            </a:r>
            <a:endParaRPr lang="en-CA" sz="3200" dirty="0"/>
          </a:p>
          <a:p>
            <a:pPr>
              <a:lnSpc>
                <a:spcPct val="150000"/>
              </a:lnSpc>
            </a:pPr>
            <a:r>
              <a:rPr lang="en-CA" sz="3200" dirty="0"/>
              <a:t>Speaker at Real Estate Boards &amp; Offices</a:t>
            </a:r>
          </a:p>
          <a:p>
            <a:pPr>
              <a:lnSpc>
                <a:spcPct val="150000"/>
              </a:lnSpc>
            </a:pPr>
            <a:r>
              <a:rPr lang="en-CA" sz="3200" dirty="0"/>
              <a:t>Founder &amp; President of The Market ICIWorld.net INC</a:t>
            </a:r>
          </a:p>
          <a:p>
            <a:endParaRPr lang="en-CA" sz="3200" dirty="0"/>
          </a:p>
          <a:p>
            <a:endParaRPr lang="en-CA" sz="3200" dirty="0"/>
          </a:p>
          <a:p>
            <a:endParaRPr lang="en-CA" sz="3200" dirty="0"/>
          </a:p>
        </p:txBody>
      </p:sp>
    </p:spTree>
    <p:extLst>
      <p:ext uri="{BB962C8B-B14F-4D97-AF65-F5344CB8AC3E}">
        <p14:creationId xmlns:p14="http://schemas.microsoft.com/office/powerpoint/2010/main" xmlns="" val="26129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8F6F7-F984-97C0-3593-9BBFCE566847}"/>
              </a:ext>
            </a:extLst>
          </p:cNvPr>
          <p:cNvSpPr>
            <a:spLocks noGrp="1"/>
          </p:cNvSpPr>
          <p:nvPr>
            <p:ph type="title"/>
          </p:nvPr>
        </p:nvSpPr>
        <p:spPr/>
        <p:txBody>
          <a:bodyPr>
            <a:normAutofit fontScale="90000"/>
          </a:bodyPr>
          <a:lstStyle/>
          <a:p>
            <a:r>
              <a:rPr lang="en-CA" altLang="en-US" sz="3600" dirty="0"/>
              <a:t>“</a:t>
            </a:r>
            <a:r>
              <a:rPr lang="en-CA" altLang="en-US" dirty="0"/>
              <a:t>M</a:t>
            </a:r>
            <a:r>
              <a:rPr lang="en-CA" altLang="en-US" sz="3600" dirty="0"/>
              <a:t>ay I ask you a business question?”</a:t>
            </a:r>
            <a:r>
              <a:rPr lang="en-CA" altLang="en-US" sz="3600" dirty="0">
                <a:latin typeface="Arial" panose="020B0604020202020204" pitchFamily="34" charset="0"/>
              </a:rPr>
              <a:t/>
            </a:r>
            <a:br>
              <a:rPr lang="en-CA" altLang="en-US" sz="3600" dirty="0">
                <a:latin typeface="Arial" panose="020B0604020202020204" pitchFamily="34" charset="0"/>
              </a:rPr>
            </a:br>
            <a:endParaRPr lang="en-CA" dirty="0"/>
          </a:p>
        </p:txBody>
      </p:sp>
      <p:pic>
        <p:nvPicPr>
          <p:cNvPr id="5" name="Content Placeholder 4" descr="Close-up of question mark on a hardwood floor against a wall">
            <a:extLst>
              <a:ext uri="{FF2B5EF4-FFF2-40B4-BE49-F238E27FC236}">
                <a16:creationId xmlns:a16="http://schemas.microsoft.com/office/drawing/2014/main" xmlns="" id="{84F97FB7-DFD7-CF05-56E3-C087D699A4B0}"/>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401284" y="2133600"/>
            <a:ext cx="5767802" cy="3778250"/>
          </a:xfrm>
        </p:spPr>
      </p:pic>
    </p:spTree>
    <p:extLst>
      <p:ext uri="{BB962C8B-B14F-4D97-AF65-F5344CB8AC3E}">
        <p14:creationId xmlns:p14="http://schemas.microsoft.com/office/powerpoint/2010/main" xmlns="" val="1213727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3A855-479D-9A2E-D063-039756B207D1}"/>
              </a:ext>
            </a:extLst>
          </p:cNvPr>
          <p:cNvSpPr>
            <a:spLocks noGrp="1"/>
          </p:cNvSpPr>
          <p:nvPr>
            <p:ph type="title"/>
          </p:nvPr>
        </p:nvSpPr>
        <p:spPr/>
        <p:txBody>
          <a:bodyPr>
            <a:normAutofit fontScale="90000"/>
          </a:bodyPr>
          <a:lstStyle/>
          <a:p>
            <a:r>
              <a:rPr lang="en-CA" altLang="en-US" sz="3600" dirty="0"/>
              <a:t>Then ask them “if I was to get you the price you wanted, would you consider selling?”</a:t>
            </a:r>
            <a:r>
              <a:rPr lang="en-CA" altLang="en-US" sz="3600" dirty="0">
                <a:latin typeface="Arial" panose="020B0604020202020204" pitchFamily="34" charset="0"/>
              </a:rPr>
              <a:t/>
            </a:r>
            <a:br>
              <a:rPr lang="en-CA" altLang="en-US" sz="3600" dirty="0">
                <a:latin typeface="Arial" panose="020B0604020202020204" pitchFamily="34" charset="0"/>
              </a:rPr>
            </a:br>
            <a:endParaRPr lang="en-CA" dirty="0"/>
          </a:p>
        </p:txBody>
      </p:sp>
      <p:sp>
        <p:nvSpPr>
          <p:cNvPr id="3" name="Content Placeholder 2">
            <a:extLst>
              <a:ext uri="{FF2B5EF4-FFF2-40B4-BE49-F238E27FC236}">
                <a16:creationId xmlns:a16="http://schemas.microsoft.com/office/drawing/2014/main" xmlns="" id="{E770F79D-9A6E-43C0-64A6-F0C1BE942F90}"/>
              </a:ext>
            </a:extLst>
          </p:cNvPr>
          <p:cNvSpPr>
            <a:spLocks noGrp="1"/>
          </p:cNvSpPr>
          <p:nvPr>
            <p:ph idx="1"/>
          </p:nvPr>
        </p:nvSpPr>
        <p:spPr/>
        <p:txBody>
          <a:bodyPr>
            <a:noAutofit/>
          </a:bodyPr>
          <a:lstStyle/>
          <a:p>
            <a:r>
              <a:rPr lang="en-CA" sz="3200" dirty="0"/>
              <a:t>If they say “no” not at this time, you have just planted a seed for the future.</a:t>
            </a:r>
          </a:p>
          <a:p>
            <a:r>
              <a:rPr lang="en-CA" sz="3200" dirty="0"/>
              <a:t>If they say “yes” bring me in a buyer for  $1.2M, I will sell it today, but I do not want to </a:t>
            </a:r>
            <a:r>
              <a:rPr lang="en-CA" dirty="0" smtClean="0"/>
              <a:t>sign a listing</a:t>
            </a:r>
            <a:r>
              <a:rPr lang="en-CA" sz="3200" dirty="0" smtClean="0"/>
              <a:t>.” </a:t>
            </a:r>
            <a:endParaRPr lang="en-CA" sz="3200" dirty="0"/>
          </a:p>
          <a:p>
            <a:r>
              <a:rPr lang="en-CA" sz="3200" dirty="0"/>
              <a:t>They all say that, right or wrong?</a:t>
            </a:r>
          </a:p>
        </p:txBody>
      </p:sp>
    </p:spTree>
    <p:extLst>
      <p:ext uri="{BB962C8B-B14F-4D97-AF65-F5344CB8AC3E}">
        <p14:creationId xmlns:p14="http://schemas.microsoft.com/office/powerpoint/2010/main" xmlns="" val="222674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26159-FCEF-027D-EB74-0165E91D68CD}"/>
              </a:ext>
            </a:extLst>
          </p:cNvPr>
          <p:cNvSpPr>
            <a:spLocks noGrp="1"/>
          </p:cNvSpPr>
          <p:nvPr>
            <p:ph type="title"/>
          </p:nvPr>
        </p:nvSpPr>
        <p:spPr>
          <a:xfrm>
            <a:off x="2460236" y="1866756"/>
            <a:ext cx="5426907" cy="1280890"/>
          </a:xfrm>
        </p:spPr>
        <p:txBody>
          <a:bodyPr>
            <a:normAutofit fontScale="90000"/>
          </a:bodyPr>
          <a:lstStyle/>
          <a:p>
            <a:r>
              <a:rPr lang="en-CA" dirty="0"/>
              <a:t>Do you know the 3 questions?</a:t>
            </a:r>
            <a:br>
              <a:rPr lang="en-CA" dirty="0"/>
            </a:br>
            <a:endParaRPr lang="en-CA" dirty="0"/>
          </a:p>
        </p:txBody>
      </p:sp>
      <p:pic>
        <p:nvPicPr>
          <p:cNvPr id="5" name="Content Placeholder 4" descr="Business woman raising hand">
            <a:extLst>
              <a:ext uri="{FF2B5EF4-FFF2-40B4-BE49-F238E27FC236}">
                <a16:creationId xmlns:a16="http://schemas.microsoft.com/office/drawing/2014/main" xmlns="" id="{5BDD0FF2-515A-5B66-D220-4F3C2D03B562}"/>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56859" y="1264555"/>
            <a:ext cx="1978711" cy="5434488"/>
          </a:xfrm>
        </p:spPr>
      </p:pic>
    </p:spTree>
    <p:extLst>
      <p:ext uri="{BB962C8B-B14F-4D97-AF65-F5344CB8AC3E}">
        <p14:creationId xmlns:p14="http://schemas.microsoft.com/office/powerpoint/2010/main" xmlns="" val="1760154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p:cNvSpPr>
          <p:nvPr>
            <p:ph type="body" idx="1"/>
          </p:nvPr>
        </p:nvSpPr>
        <p:spPr>
          <a:xfrm>
            <a:off x="395288" y="908050"/>
            <a:ext cx="8229600" cy="4857750"/>
          </a:xfrm>
        </p:spPr>
        <p:txBody>
          <a:bodyPr/>
          <a:lstStyle/>
          <a:p>
            <a:pPr marL="609600" indent="-609600">
              <a:lnSpc>
                <a:spcPct val="90000"/>
              </a:lnSpc>
              <a:buFont typeface="Arial" charset="0"/>
              <a:buNone/>
            </a:pPr>
            <a:r>
              <a:rPr lang="en-CA" altLang="en-US" sz="4000" smtClean="0"/>
              <a:t>Can you master 3 simple questions</a:t>
            </a:r>
          </a:p>
          <a:p>
            <a:pPr marL="609600" indent="-609600">
              <a:lnSpc>
                <a:spcPct val="90000"/>
              </a:lnSpc>
            </a:pPr>
            <a:endParaRPr lang="en-CA" altLang="en-US" smtClean="0"/>
          </a:p>
          <a:p>
            <a:pPr marL="609600" indent="-609600" eaLnBrk="1" hangingPunct="1">
              <a:lnSpc>
                <a:spcPct val="90000"/>
              </a:lnSpc>
              <a:buFontTx/>
              <a:buAutoNum type="arabicPeriod"/>
            </a:pPr>
            <a:r>
              <a:rPr lang="en-CA" altLang="en-US" smtClean="0"/>
              <a:t>Will you pay me a commission </a:t>
            </a:r>
            <a:r>
              <a:rPr lang="en-CA" altLang="en-US" b="1" smtClean="0">
                <a:solidFill>
                  <a:srgbClr val="FF0000"/>
                </a:solidFill>
              </a:rPr>
              <a:t>if I bring a buyer? </a:t>
            </a:r>
            <a:r>
              <a:rPr lang="en-CA" altLang="en-US" smtClean="0"/>
              <a:t>Then negotiate the commission.</a:t>
            </a:r>
          </a:p>
          <a:p>
            <a:pPr marL="609600" indent="-609600" eaLnBrk="1" hangingPunct="1">
              <a:lnSpc>
                <a:spcPct val="90000"/>
              </a:lnSpc>
              <a:buFontTx/>
              <a:buAutoNum type="arabicPeriod"/>
            </a:pPr>
            <a:endParaRPr lang="en-CA" altLang="en-US" sz="1200" smtClean="0"/>
          </a:p>
          <a:p>
            <a:pPr marL="609600" indent="-609600" eaLnBrk="1" hangingPunct="1">
              <a:lnSpc>
                <a:spcPct val="90000"/>
              </a:lnSpc>
              <a:buFontTx/>
              <a:buAutoNum type="arabicPeriod"/>
            </a:pPr>
            <a:r>
              <a:rPr lang="en-CA" altLang="en-US" smtClean="0"/>
              <a:t>Will you give me a 48 hr. exclusive listing to show the property </a:t>
            </a:r>
            <a:r>
              <a:rPr lang="en-CA" altLang="en-US" b="1" smtClean="0">
                <a:solidFill>
                  <a:srgbClr val="FF0000"/>
                </a:solidFill>
              </a:rPr>
              <a:t>once I have a buyer</a:t>
            </a:r>
            <a:r>
              <a:rPr lang="en-CA" altLang="en-US" smtClean="0"/>
              <a:t>?</a:t>
            </a:r>
          </a:p>
          <a:p>
            <a:pPr marL="609600" indent="-609600" eaLnBrk="1" hangingPunct="1">
              <a:lnSpc>
                <a:spcPct val="90000"/>
              </a:lnSpc>
              <a:buFontTx/>
              <a:buAutoNum type="arabicPeriod"/>
            </a:pPr>
            <a:endParaRPr lang="en-CA" altLang="en-US" sz="1200" smtClean="0"/>
          </a:p>
          <a:p>
            <a:pPr marL="609600" indent="-609600" eaLnBrk="1" hangingPunct="1">
              <a:lnSpc>
                <a:spcPct val="90000"/>
              </a:lnSpc>
              <a:buFontTx/>
              <a:buAutoNum type="arabicPeriod"/>
            </a:pPr>
            <a:r>
              <a:rPr lang="en-CA" altLang="en-US" smtClean="0"/>
              <a:t>May I advertise your property. I am going to do it </a:t>
            </a:r>
            <a:r>
              <a:rPr lang="en-CA" altLang="en-US" b="1" i="1" smtClean="0">
                <a:solidFill>
                  <a:srgbClr val="FF0000"/>
                </a:solidFill>
              </a:rPr>
              <a:t>without disclosing the address</a:t>
            </a:r>
            <a:r>
              <a:rPr lang="en-CA" altLang="en-US" smtClean="0">
                <a:solidFill>
                  <a:srgbClr val="FF0000"/>
                </a:solidFill>
              </a:rPr>
              <a:t>.</a:t>
            </a:r>
          </a:p>
          <a:p>
            <a:pPr marL="609600" indent="-609600">
              <a:lnSpc>
                <a:spcPct val="90000"/>
              </a:lnSpc>
            </a:pPr>
            <a:endParaRPr lang="en-CA" altLang="en-US" sz="2800" smtClean="0">
              <a:solidFill>
                <a:srgbClr val="FF0000"/>
              </a:solidFill>
            </a:endParaRPr>
          </a:p>
          <a:p>
            <a:pPr marL="609600" indent="-609600">
              <a:lnSpc>
                <a:spcPct val="90000"/>
              </a:lnSpc>
            </a:pPr>
            <a:endParaRPr lang="en-CA" altLang="en-US" sz="2800" smtClean="0"/>
          </a:p>
          <a:p>
            <a:pPr marL="609600" indent="-609600">
              <a:lnSpc>
                <a:spcPct val="90000"/>
              </a:lnSpc>
            </a:pPr>
            <a:endParaRPr lang="en-CA" altLang="en-US" sz="2800" smtClean="0"/>
          </a:p>
        </p:txBody>
      </p:sp>
      <p:pic>
        <p:nvPicPr>
          <p:cNvPr id="41987" name="Picture 5" descr="MC900434859[1]"/>
          <p:cNvPicPr>
            <a:picLocks noChangeAspect="1" noChangeArrowheads="1"/>
          </p:cNvPicPr>
          <p:nvPr/>
        </p:nvPicPr>
        <p:blipFill>
          <a:blip r:embed="rId2" cstate="print"/>
          <a:srcRect/>
          <a:stretch>
            <a:fillRect/>
          </a:stretch>
        </p:blipFill>
        <p:spPr bwMode="auto">
          <a:xfrm>
            <a:off x="7380288" y="549275"/>
            <a:ext cx="1571625" cy="1571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pPr eaLnBrk="1" hangingPunct="1"/>
            <a:r>
              <a:rPr lang="en-CA" altLang="en-US" dirty="0" smtClean="0"/>
              <a:t>RECO</a:t>
            </a:r>
          </a:p>
        </p:txBody>
      </p:sp>
      <p:sp>
        <p:nvSpPr>
          <p:cNvPr id="43011" name="Rectangle 3"/>
          <p:cNvSpPr>
            <a:spLocks noGrp="1"/>
          </p:cNvSpPr>
          <p:nvPr>
            <p:ph idx="1"/>
          </p:nvPr>
        </p:nvSpPr>
        <p:spPr/>
        <p:txBody>
          <a:bodyPr/>
          <a:lstStyle/>
          <a:p>
            <a:pPr marL="273050" indent="-273050" eaLnBrk="1" hangingPunct="1">
              <a:buFontTx/>
              <a:buNone/>
            </a:pPr>
            <a:r>
              <a:rPr lang="en-CA" altLang="en-US" sz="1700" dirty="0" smtClean="0"/>
              <a:t>     </a:t>
            </a:r>
            <a:r>
              <a:rPr lang="en-CA" altLang="en-US" dirty="0" smtClean="0"/>
              <a:t>…</a:t>
            </a:r>
            <a:r>
              <a:rPr lang="en-CA" altLang="en-US" sz="3600" dirty="0" smtClean="0"/>
              <a:t>A registrant shall not include anything in an advertisement that could reasonably be used to </a:t>
            </a:r>
            <a:r>
              <a:rPr lang="en-CA" altLang="en-US" sz="3600" b="1" dirty="0" smtClean="0">
                <a:solidFill>
                  <a:srgbClr val="FF0000"/>
                </a:solidFill>
              </a:rPr>
              <a:t>identify</a:t>
            </a:r>
            <a:r>
              <a:rPr lang="en-CA" altLang="en-US" sz="3600" b="1" dirty="0" smtClean="0"/>
              <a:t> </a:t>
            </a:r>
            <a:r>
              <a:rPr lang="en-CA" altLang="en-US" sz="3600" dirty="0" smtClean="0"/>
              <a:t>specific real estate unless the owner of the real estate has </a:t>
            </a:r>
            <a:r>
              <a:rPr lang="en-CA" altLang="en-US" sz="3600" b="1" i="1" dirty="0" smtClean="0"/>
              <a:t>consented in writing</a:t>
            </a:r>
            <a:r>
              <a:rPr lang="en-CA" altLang="en-US" sz="3600" dirty="0" smtClean="0"/>
              <a:t>. </a:t>
            </a:r>
            <a:endParaRPr lang="en-CA" altLang="en-US" sz="3600" dirty="0" smtClean="0"/>
          </a:p>
          <a:p>
            <a:pPr marL="273050" indent="-273050" eaLnBrk="1" hangingPunct="1">
              <a:buFontTx/>
              <a:buNone/>
            </a:pPr>
            <a:endParaRPr lang="en-CA" altLang="en-US" sz="3600" dirty="0" smtClean="0"/>
          </a:p>
          <a:p>
            <a:pPr marL="273050" indent="-273050" eaLnBrk="1" hangingPunct="1">
              <a:buFontTx/>
              <a:buNone/>
            </a:pPr>
            <a:endParaRPr lang="en-CA" altLang="en-US" sz="3600" dirty="0" smtClean="0"/>
          </a:p>
          <a:p>
            <a:pPr marL="273050" indent="-273050" eaLnBrk="1" hangingPunct="1">
              <a:buFontTx/>
              <a:buNone/>
            </a:pPr>
            <a:r>
              <a:rPr lang="en-CA" altLang="en-US" sz="3600" dirty="0" smtClean="0"/>
              <a:t/>
            </a:r>
            <a:br>
              <a:rPr lang="en-CA" altLang="en-US" sz="3600" dirty="0" smtClean="0"/>
            </a:br>
            <a:r>
              <a:rPr lang="en-CA" altLang="en-US" sz="3600" dirty="0" smtClean="0"/>
              <a:t/>
            </a:r>
            <a:br>
              <a:rPr lang="en-CA" altLang="en-US" sz="3600" dirty="0" smtClean="0"/>
            </a:br>
            <a:endParaRPr lang="en-CA" altLang="en-US" sz="3600" dirty="0" smtClean="0"/>
          </a:p>
        </p:txBody>
      </p:sp>
      <p:pic>
        <p:nvPicPr>
          <p:cNvPr id="43012" name="Picture 5" descr="j0300840"/>
          <p:cNvPicPr>
            <a:picLocks noChangeAspect="1" noChangeArrowheads="1"/>
          </p:cNvPicPr>
          <p:nvPr/>
        </p:nvPicPr>
        <p:blipFill>
          <a:blip r:embed="rId2" cstate="print"/>
          <a:srcRect/>
          <a:stretch>
            <a:fillRect/>
          </a:stretch>
        </p:blipFill>
        <p:spPr bwMode="auto">
          <a:xfrm>
            <a:off x="6011863" y="4437063"/>
            <a:ext cx="1814512" cy="1528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73050" indent="-273050" eaLnBrk="1" hangingPunct="1">
              <a:buFontTx/>
              <a:buNone/>
            </a:pPr>
            <a:r>
              <a:rPr lang="en-CA" altLang="en-US" sz="5400" dirty="0" smtClean="0"/>
              <a:t>  If you do not have a signed listing people can go behind your back.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pPr eaLnBrk="1" hangingPunct="1"/>
            <a:r>
              <a:rPr lang="en-CA" altLang="en-US" smtClean="0"/>
              <a:t>Advertise Information </a:t>
            </a:r>
          </a:p>
        </p:txBody>
      </p:sp>
      <p:sp>
        <p:nvSpPr>
          <p:cNvPr id="46083" name="Rectangle 3"/>
          <p:cNvSpPr>
            <a:spLocks noGrp="1"/>
          </p:cNvSpPr>
          <p:nvPr>
            <p:ph idx="1"/>
          </p:nvPr>
        </p:nvSpPr>
        <p:spPr>
          <a:xfrm>
            <a:off x="457200" y="1268413"/>
            <a:ext cx="8229600" cy="4857750"/>
          </a:xfrm>
        </p:spPr>
        <p:txBody>
          <a:bodyPr/>
          <a:lstStyle/>
          <a:p>
            <a:pPr eaLnBrk="1" hangingPunct="1">
              <a:buFontTx/>
              <a:buNone/>
            </a:pPr>
            <a:r>
              <a:rPr lang="en-CA" altLang="en-US" smtClean="0"/>
              <a:t>"Mississauga Restaurant $350K, Making money“</a:t>
            </a:r>
          </a:p>
          <a:p>
            <a:pPr eaLnBrk="1" hangingPunct="1">
              <a:buFontTx/>
              <a:buNone/>
            </a:pPr>
            <a:endParaRPr lang="en-CA" altLang="en-US" sz="1200" smtClean="0"/>
          </a:p>
          <a:p>
            <a:pPr eaLnBrk="1" hangingPunct="1">
              <a:buFontTx/>
              <a:buNone/>
            </a:pPr>
            <a:r>
              <a:rPr lang="en-CA" altLang="en-US" smtClean="0"/>
              <a:t>“Toronto</a:t>
            </a:r>
            <a:r>
              <a:rPr lang="en-US" altLang="en-US" smtClean="0"/>
              <a:t> Triplex, $750,000 Positive cash flow, great tenants.</a:t>
            </a:r>
            <a:r>
              <a:rPr lang="en-CA" altLang="en-US" smtClean="0"/>
              <a:t>" </a:t>
            </a:r>
          </a:p>
          <a:p>
            <a:pPr eaLnBrk="1" hangingPunct="1">
              <a:buFontTx/>
              <a:buNone/>
            </a:pPr>
            <a:endParaRPr lang="en-CA" altLang="en-US" sz="1200" smtClean="0"/>
          </a:p>
          <a:p>
            <a:pPr eaLnBrk="1" hangingPunct="1">
              <a:buFontTx/>
              <a:buNone/>
            </a:pPr>
            <a:r>
              <a:rPr lang="en-CA" altLang="en-US" smtClean="0"/>
              <a:t>“Oakville 4 BR 2 Storey</a:t>
            </a:r>
            <a:r>
              <a:rPr lang="en-US" altLang="en-US" smtClean="0"/>
              <a:t>, $1M, under market, not on MLS”</a:t>
            </a:r>
          </a:p>
          <a:p>
            <a:pPr eaLnBrk="1" hangingPunct="1">
              <a:buFontTx/>
              <a:buNone/>
            </a:pPr>
            <a:endParaRPr lang="en-US" altLang="en-US" sz="1200" smtClean="0"/>
          </a:p>
          <a:p>
            <a:pPr eaLnBrk="1" hangingPunct="1">
              <a:buFontTx/>
              <a:buNone/>
            </a:pPr>
            <a:r>
              <a:rPr lang="en-CA" altLang="en-US" smtClean="0"/>
              <a:t>   Most owners will give you permission to</a:t>
            </a:r>
            <a:r>
              <a:rPr lang="en-US" altLang="en-US" smtClean="0"/>
              <a:t> </a:t>
            </a:r>
            <a:r>
              <a:rPr lang="en-CA" altLang="en-US" smtClean="0"/>
              <a:t>advertise in this way… as long</a:t>
            </a:r>
            <a:r>
              <a:rPr lang="en-US" altLang="en-US" smtClean="0"/>
              <a:t> as the address/location of the property </a:t>
            </a:r>
            <a:r>
              <a:rPr lang="en-US" altLang="en-US" b="1" i="1" smtClean="0"/>
              <a:t>cannot be gleaned from the ad.</a:t>
            </a:r>
            <a:r>
              <a:rPr lang="en-US" altLang="en-US" smtClean="0"/>
              <a:t>           </a:t>
            </a:r>
            <a:endParaRPr lang="en-CA" altLang="en-US" sz="2000" b="1"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CA" altLang="en-US" smtClean="0"/>
              <a:t>More Examples</a:t>
            </a:r>
          </a:p>
        </p:txBody>
      </p:sp>
      <p:sp>
        <p:nvSpPr>
          <p:cNvPr id="47107" name="Content Placeholder 2"/>
          <p:cNvSpPr>
            <a:spLocks noGrp="1"/>
          </p:cNvSpPr>
          <p:nvPr>
            <p:ph idx="1"/>
          </p:nvPr>
        </p:nvSpPr>
        <p:spPr/>
        <p:txBody>
          <a:bodyPr/>
          <a:lstStyle/>
          <a:p>
            <a:pPr marL="0" indent="0">
              <a:buFont typeface="Arial" charset="0"/>
              <a:buNone/>
            </a:pPr>
            <a:r>
              <a:rPr lang="en-CA" altLang="en-US" smtClean="0"/>
              <a:t>Lindsay Esso Gas Station</a:t>
            </a:r>
          </a:p>
          <a:p>
            <a:pPr marL="0" indent="0">
              <a:buFont typeface="Arial" charset="0"/>
              <a:buNone/>
            </a:pPr>
            <a:endParaRPr lang="en-CA" altLang="en-US" smtClean="0"/>
          </a:p>
          <a:p>
            <a:pPr marL="0" indent="0">
              <a:buFont typeface="Arial" charset="0"/>
              <a:buNone/>
            </a:pPr>
            <a:r>
              <a:rPr lang="en-CA" altLang="en-US" smtClean="0"/>
              <a:t>Brantford $30M shopping centre</a:t>
            </a:r>
          </a:p>
          <a:p>
            <a:pPr marL="0" indent="0">
              <a:buFont typeface="Arial" charset="0"/>
              <a:buNone/>
            </a:pPr>
            <a:endParaRPr lang="en-CA" altLang="en-US" smtClean="0"/>
          </a:p>
          <a:p>
            <a:pPr marL="0" indent="0">
              <a:buFont typeface="Arial" charset="0"/>
              <a:buNone/>
            </a:pPr>
            <a:r>
              <a:rPr lang="en-CA" altLang="en-US" smtClean="0"/>
              <a:t>Peterborough Retail Plaza $500K</a:t>
            </a:r>
          </a:p>
          <a:p>
            <a:pPr marL="0" indent="0">
              <a:buFont typeface="Arial" charset="0"/>
              <a:buNone/>
            </a:pPr>
            <a:endParaRPr lang="en-CA" altLang="en-US" smtClean="0"/>
          </a:p>
          <a:p>
            <a:pPr marL="0" indent="0">
              <a:buFont typeface="Arial" charset="0"/>
              <a:buNone/>
            </a:pPr>
            <a:endParaRPr lang="en-CA" alt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CA" altLang="en-US" smtClean="0"/>
              <a:t>When someone calls you</a:t>
            </a:r>
          </a:p>
        </p:txBody>
      </p:sp>
      <p:sp>
        <p:nvSpPr>
          <p:cNvPr id="44035" name="Content Placeholder 2"/>
          <p:cNvSpPr>
            <a:spLocks noGrp="1"/>
          </p:cNvSpPr>
          <p:nvPr>
            <p:ph idx="1"/>
          </p:nvPr>
        </p:nvSpPr>
        <p:spPr/>
        <p:txBody>
          <a:bodyPr/>
          <a:lstStyle/>
          <a:p>
            <a:r>
              <a:rPr lang="en-CA" altLang="en-US" smtClean="0"/>
              <a:t>When someone calls you they will ask for the address.</a:t>
            </a:r>
          </a:p>
          <a:p>
            <a:r>
              <a:rPr lang="en-CA" altLang="en-US" smtClean="0"/>
              <a:t>You make a statement “</a:t>
            </a:r>
            <a:r>
              <a:rPr lang="en-CA" altLang="en-US" b="1" smtClean="0">
                <a:solidFill>
                  <a:srgbClr val="FF0000"/>
                </a:solidFill>
              </a:rPr>
              <a:t>in this particular case we have to put an agreement in place first</a:t>
            </a:r>
            <a:r>
              <a:rPr lang="en-CA" altLang="en-US" smtClean="0"/>
              <a:t>, but if it is okay with you I can show it to you on Sat, come to my office and I will make arrangements for you to see it.”</a:t>
            </a:r>
          </a:p>
          <a:p>
            <a:r>
              <a:rPr lang="en-CA" altLang="en-US" smtClean="0"/>
              <a:t>On Fri. you go get a 48 hr exclusive listing agreement to show it.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pPr eaLnBrk="1" hangingPunct="1"/>
            <a:r>
              <a:rPr lang="en-CA" altLang="en-US" smtClean="0"/>
              <a:t>How We Help You</a:t>
            </a:r>
          </a:p>
        </p:txBody>
      </p:sp>
      <p:sp>
        <p:nvSpPr>
          <p:cNvPr id="49155" name="Rectangle 3"/>
          <p:cNvSpPr>
            <a:spLocks noGrp="1"/>
          </p:cNvSpPr>
          <p:nvPr>
            <p:ph idx="1"/>
          </p:nvPr>
        </p:nvSpPr>
        <p:spPr/>
        <p:txBody>
          <a:bodyPr/>
          <a:lstStyle/>
          <a:p>
            <a:pPr marL="609600" indent="-609600" eaLnBrk="1" hangingPunct="1">
              <a:buFontTx/>
              <a:buNone/>
            </a:pPr>
            <a:r>
              <a:rPr lang="en-CA" altLang="en-US" b="1" dirty="0" smtClean="0"/>
              <a:t>	</a:t>
            </a:r>
          </a:p>
          <a:p>
            <a:pPr marL="609600" indent="-609600" eaLnBrk="1" hangingPunct="1">
              <a:buFontTx/>
              <a:buNone/>
            </a:pPr>
            <a:r>
              <a:rPr lang="en-US" altLang="en-US" b="1" dirty="0" smtClean="0"/>
              <a:t>	</a:t>
            </a:r>
            <a:r>
              <a:rPr lang="en-CA" altLang="en-US" b="1" dirty="0" smtClean="0"/>
              <a:t>Widgets…</a:t>
            </a:r>
            <a:r>
              <a:rPr lang="en-CA" altLang="en-US" dirty="0" smtClean="0"/>
              <a:t>  active links that go on your existing website</a:t>
            </a:r>
          </a:p>
          <a:p>
            <a:pPr marL="609600" indent="-609600" eaLnBrk="1" hangingPunct="1">
              <a:buFontTx/>
              <a:buNone/>
            </a:pPr>
            <a:r>
              <a:rPr lang="en-US" altLang="en-US" dirty="0" smtClean="0"/>
              <a:t>	Display </a:t>
            </a:r>
            <a:r>
              <a:rPr lang="en-CA" altLang="en-US" dirty="0" smtClean="0"/>
              <a:t>listing</a:t>
            </a:r>
            <a:r>
              <a:rPr lang="en-US" altLang="en-US" dirty="0" smtClean="0"/>
              <a:t> data</a:t>
            </a:r>
            <a:r>
              <a:rPr lang="en-CA" altLang="en-US" dirty="0" smtClean="0"/>
              <a:t>… multiple and exclusive… and </a:t>
            </a:r>
            <a:r>
              <a:rPr lang="en-CA" altLang="en-US" b="1" i="1" dirty="0" smtClean="0"/>
              <a:t>property information</a:t>
            </a:r>
            <a:r>
              <a:rPr lang="en-CA" altLang="en-US" dirty="0" smtClean="0"/>
              <a:t>… on </a:t>
            </a:r>
            <a:r>
              <a:rPr lang="en-CA" altLang="en-US" b="1" i="1" dirty="0" smtClean="0"/>
              <a:t>your</a:t>
            </a:r>
            <a:r>
              <a:rPr lang="en-CA" altLang="en-US" dirty="0" smtClean="0"/>
              <a:t> site… drive leads directly to YOU </a:t>
            </a:r>
          </a:p>
          <a:p>
            <a:pPr marL="609600" indent="-609600" eaLnBrk="1" hangingPunct="1">
              <a:buFontTx/>
              <a:buNone/>
            </a:pPr>
            <a:endParaRPr lang="en-CA" altLang="en-US" sz="1200" dirty="0" smtClean="0"/>
          </a:p>
          <a:p>
            <a:pPr marL="609600" indent="-609600" eaLnBrk="1" hangingPunct="1">
              <a:buFontTx/>
              <a:buNone/>
            </a:pPr>
            <a:r>
              <a:rPr lang="en-US" altLang="en-US" dirty="0" smtClean="0"/>
              <a:t>	Demo</a:t>
            </a:r>
            <a:endParaRPr lang="en-CA" altLang="en-US" dirty="0" smtClean="0"/>
          </a:p>
        </p:txBody>
      </p:sp>
      <p:pic>
        <p:nvPicPr>
          <p:cNvPr id="49156" name="Picture 10" descr="MC900235203[1]"/>
          <p:cNvPicPr>
            <a:picLocks noChangeAspect="1" noChangeArrowheads="1"/>
          </p:cNvPicPr>
          <p:nvPr/>
        </p:nvPicPr>
        <p:blipFill>
          <a:blip r:embed="rId2" cstate="print"/>
          <a:srcRect/>
          <a:stretch>
            <a:fillRect/>
          </a:stretch>
        </p:blipFill>
        <p:spPr bwMode="auto">
          <a:xfrm>
            <a:off x="5724525" y="4668838"/>
            <a:ext cx="2376488" cy="165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71868" y="214290"/>
            <a:ext cx="5103813" cy="3527425"/>
          </a:xfrm>
          <a:ln>
            <a:solidFill>
              <a:schemeClr val="accent1"/>
            </a:solidFill>
          </a:ln>
        </p:spPr>
        <p:txBody>
          <a:bodyPr/>
          <a:lstStyle/>
          <a:p>
            <a:pPr eaLnBrk="1" hangingPunct="1"/>
            <a:r>
              <a:rPr lang="en-CA" altLang="en-US" sz="3200" b="1" dirty="0" smtClean="0"/>
              <a:t>Mastering the </a:t>
            </a:r>
            <a:br>
              <a:rPr lang="en-CA" altLang="en-US" sz="3200" b="1" dirty="0" smtClean="0"/>
            </a:br>
            <a:r>
              <a:rPr lang="en-CA" altLang="en-US" sz="3200" b="1" dirty="0" smtClean="0"/>
              <a:t>Powers of the Internet </a:t>
            </a:r>
            <a:r>
              <a:rPr lang="en-CA" altLang="en-US" sz="3200" dirty="0" smtClean="0"/>
              <a:t/>
            </a:r>
            <a:br>
              <a:rPr lang="en-CA" altLang="en-US" sz="3200" dirty="0" smtClean="0"/>
            </a:br>
            <a:r>
              <a:rPr lang="en-CA" altLang="en-US" sz="3200" dirty="0" smtClean="0"/>
              <a:t/>
            </a:r>
            <a:br>
              <a:rPr lang="en-CA" altLang="en-US" sz="3200" dirty="0" smtClean="0"/>
            </a:br>
            <a:r>
              <a:rPr lang="en-CA" altLang="en-US" sz="3200" b="1" dirty="0" smtClean="0"/>
              <a:t>How to Work Exclusive Real Estate Information</a:t>
            </a:r>
            <a:r>
              <a:rPr lang="en-CA" altLang="en-US" sz="3600" b="1" dirty="0" smtClean="0"/>
              <a:t/>
            </a:r>
            <a:br>
              <a:rPr lang="en-CA" altLang="en-US" sz="3600" b="1" dirty="0" smtClean="0"/>
            </a:br>
            <a:r>
              <a:rPr lang="en-CA" altLang="en-US" sz="2800" b="1" dirty="0" smtClean="0"/>
              <a:t/>
            </a:r>
            <a:br>
              <a:rPr lang="en-CA" altLang="en-US" sz="2800" b="1" dirty="0" smtClean="0"/>
            </a:br>
            <a:r>
              <a:rPr lang="en-CA" altLang="en-US" sz="2800" b="1" dirty="0" smtClean="0"/>
              <a:t>Networking and Lead Generation</a:t>
            </a:r>
          </a:p>
        </p:txBody>
      </p:sp>
      <p:sp>
        <p:nvSpPr>
          <p:cNvPr id="3075" name="Rectangle 3"/>
          <p:cNvSpPr>
            <a:spLocks noGrp="1"/>
          </p:cNvSpPr>
          <p:nvPr>
            <p:ph type="subTitle" idx="1"/>
          </p:nvPr>
        </p:nvSpPr>
        <p:spPr>
          <a:xfrm>
            <a:off x="285720" y="3857628"/>
            <a:ext cx="8715436" cy="2000264"/>
          </a:xfrm>
        </p:spPr>
        <p:txBody>
          <a:bodyPr/>
          <a:lstStyle/>
          <a:p>
            <a:pPr eaLnBrk="1" hangingPunct="1">
              <a:lnSpc>
                <a:spcPct val="90000"/>
              </a:lnSpc>
            </a:pPr>
            <a:r>
              <a:rPr lang="en-CA" altLang="en-US" sz="2400" b="1" dirty="0" smtClean="0">
                <a:solidFill>
                  <a:schemeClr val="tx1"/>
                </a:solidFill>
              </a:rPr>
              <a:t>Presented </a:t>
            </a:r>
            <a:r>
              <a:rPr lang="en-CA" altLang="en-US" sz="2400" b="1" dirty="0" smtClean="0">
                <a:solidFill>
                  <a:schemeClr val="tx1"/>
                </a:solidFill>
              </a:rPr>
              <a:t>by Sabrina Di Marco, </a:t>
            </a:r>
            <a:r>
              <a:rPr lang="en-CA" altLang="en-US" sz="2400" b="1" dirty="0" smtClean="0">
                <a:solidFill>
                  <a:schemeClr val="tx1"/>
                </a:solidFill>
              </a:rPr>
              <a:t>MBA, Broker, Multicultural Trainer</a:t>
            </a:r>
            <a:endParaRPr lang="en-CA" altLang="en-US" sz="2400" b="1" dirty="0" smtClean="0">
              <a:solidFill>
                <a:schemeClr val="tx1"/>
              </a:solidFill>
            </a:endParaRPr>
          </a:p>
          <a:p>
            <a:pPr eaLnBrk="1" hangingPunct="1">
              <a:lnSpc>
                <a:spcPct val="90000"/>
              </a:lnSpc>
            </a:pPr>
            <a:endParaRPr lang="en-CA" altLang="en-US" sz="2400" b="1" dirty="0" smtClean="0">
              <a:solidFill>
                <a:schemeClr val="tx1"/>
              </a:solidFill>
            </a:endParaRPr>
          </a:p>
          <a:p>
            <a:pPr eaLnBrk="1" hangingPunct="1">
              <a:lnSpc>
                <a:spcPct val="90000"/>
              </a:lnSpc>
            </a:pPr>
            <a:r>
              <a:rPr lang="en-CA" altLang="en-US" sz="2400" b="1" dirty="0" smtClean="0">
                <a:solidFill>
                  <a:schemeClr val="tx1"/>
                </a:solidFill>
              </a:rPr>
              <a:t>ICIWorld.com </a:t>
            </a:r>
            <a:r>
              <a:rPr lang="en-CA" altLang="en-US" sz="2400" b="1" dirty="0" smtClean="0">
                <a:solidFill>
                  <a:schemeClr val="tx1"/>
                </a:solidFill>
              </a:rPr>
              <a:t>(Since 1994)</a:t>
            </a:r>
            <a:endParaRPr lang="en-US" altLang="en-US" sz="2400" b="1" dirty="0" smtClean="0">
              <a:solidFill>
                <a:schemeClr val="tx1"/>
              </a:solidFill>
            </a:endParaRPr>
          </a:p>
          <a:p>
            <a:pPr eaLnBrk="1" hangingPunct="1">
              <a:lnSpc>
                <a:spcPct val="90000"/>
              </a:lnSpc>
            </a:pPr>
            <a:r>
              <a:rPr lang="en-CA" altLang="en-US" sz="2400" b="1" dirty="0" smtClean="0">
                <a:solidFill>
                  <a:schemeClr val="tx1"/>
                </a:solidFill>
              </a:rPr>
              <a:t>Association </a:t>
            </a:r>
            <a:r>
              <a:rPr lang="en-CA" altLang="en-US" sz="2400" b="1" dirty="0" smtClean="0">
                <a:solidFill>
                  <a:schemeClr val="tx1"/>
                </a:solidFill>
              </a:rPr>
              <a:t>of Real Estate Brokers &amp; </a:t>
            </a:r>
            <a:r>
              <a:rPr lang="en-CA" altLang="en-US" sz="2400" b="1" dirty="0" smtClean="0">
                <a:solidFill>
                  <a:schemeClr val="tx1"/>
                </a:solidFill>
              </a:rPr>
              <a:t>Salespeople</a:t>
            </a:r>
          </a:p>
          <a:p>
            <a:pPr eaLnBrk="1" hangingPunct="1">
              <a:lnSpc>
                <a:spcPct val="90000"/>
              </a:lnSpc>
            </a:pPr>
            <a:endParaRPr lang="en-CA" altLang="en-US" sz="2400" b="1" dirty="0" smtClean="0">
              <a:solidFill>
                <a:schemeClr val="tx1"/>
              </a:solidFill>
            </a:endParaRPr>
          </a:p>
          <a:p>
            <a:pPr eaLnBrk="1" hangingPunct="1">
              <a:lnSpc>
                <a:spcPct val="90000"/>
              </a:lnSpc>
            </a:pPr>
            <a:r>
              <a:rPr lang="en-CA" altLang="en-US" b="1" dirty="0" smtClean="0">
                <a:solidFill>
                  <a:srgbClr val="00B0F0"/>
                </a:solidFill>
              </a:rPr>
              <a:t>WE ARE </a:t>
            </a:r>
            <a:r>
              <a:rPr lang="en-CA" altLang="en-US" b="1" dirty="0" smtClean="0">
                <a:solidFill>
                  <a:srgbClr val="00B0F0"/>
                </a:solidFill>
              </a:rPr>
              <a:t>ASSISTANTS TO REAL ESTATE BROKERS AND SALESPEOPLE </a:t>
            </a:r>
            <a:r>
              <a:rPr lang="en-CA" altLang="en-US" b="1" dirty="0" smtClean="0">
                <a:solidFill>
                  <a:srgbClr val="00B0F0"/>
                </a:solidFill>
              </a:rPr>
              <a:t>WORLDWIDE</a:t>
            </a:r>
            <a:endParaRPr lang="en-CA" altLang="en-US" b="1" dirty="0" smtClean="0">
              <a:solidFill>
                <a:schemeClr val="tx1"/>
              </a:solidFill>
            </a:endParaRPr>
          </a:p>
          <a:p>
            <a:pPr eaLnBrk="1" hangingPunct="1">
              <a:lnSpc>
                <a:spcPct val="90000"/>
              </a:lnSpc>
            </a:pPr>
            <a:endParaRPr lang="en-CA" altLang="en-US" sz="2400" b="1" dirty="0" smtClean="0">
              <a:solidFill>
                <a:schemeClr val="tx1"/>
              </a:solidFill>
            </a:endParaRPr>
          </a:p>
          <a:p>
            <a:pPr eaLnBrk="1" hangingPunct="1">
              <a:lnSpc>
                <a:spcPct val="90000"/>
              </a:lnSpc>
            </a:pPr>
            <a:endParaRPr lang="en-CA" altLang="en-US" sz="2400" b="1" dirty="0" smtClean="0">
              <a:solidFill>
                <a:schemeClr val="tx1"/>
              </a:solidFill>
            </a:endParaRPr>
          </a:p>
          <a:p>
            <a:pPr eaLnBrk="1" hangingPunct="1">
              <a:lnSpc>
                <a:spcPct val="90000"/>
              </a:lnSpc>
            </a:pPr>
            <a:endParaRPr lang="en-CA" altLang="en-US" sz="2400" b="1" dirty="0" smtClean="0">
              <a:solidFill>
                <a:schemeClr val="tx1"/>
              </a:solidFill>
            </a:endParaRPr>
          </a:p>
          <a:p>
            <a:pPr eaLnBrk="1" hangingPunct="1">
              <a:lnSpc>
                <a:spcPct val="90000"/>
              </a:lnSpc>
            </a:pPr>
            <a:endParaRPr lang="en-CA" altLang="en-US" sz="2400" b="1" dirty="0" smtClean="0">
              <a:solidFill>
                <a:schemeClr val="tx1"/>
              </a:solidFill>
            </a:endParaRPr>
          </a:p>
          <a:p>
            <a:pPr eaLnBrk="1" hangingPunct="1">
              <a:lnSpc>
                <a:spcPct val="90000"/>
              </a:lnSpc>
            </a:pPr>
            <a:r>
              <a:rPr lang="en-CA" altLang="en-US" sz="2400" b="1" dirty="0" smtClean="0">
                <a:solidFill>
                  <a:schemeClr val="tx1"/>
                </a:solidFill>
              </a:rPr>
              <a:t/>
            </a:r>
            <a:br>
              <a:rPr lang="en-CA" altLang="en-US" sz="2400" b="1" dirty="0" smtClean="0">
                <a:solidFill>
                  <a:schemeClr val="tx1"/>
                </a:solidFill>
              </a:rPr>
            </a:br>
            <a:endParaRPr lang="en-CA" altLang="en-US" sz="2400" b="1" dirty="0" smtClean="0">
              <a:solidFill>
                <a:schemeClr val="tx1"/>
              </a:solidFill>
            </a:endParaRPr>
          </a:p>
        </p:txBody>
      </p:sp>
      <p:pic>
        <p:nvPicPr>
          <p:cNvPr id="3076" name="Picture 5" descr="MC900432634[1]"/>
          <p:cNvPicPr>
            <a:picLocks noChangeAspect="1" noChangeArrowheads="1"/>
          </p:cNvPicPr>
          <p:nvPr/>
        </p:nvPicPr>
        <p:blipFill>
          <a:blip r:embed="rId3" cstate="print"/>
          <a:srcRect/>
          <a:stretch>
            <a:fillRect/>
          </a:stretch>
        </p:blipFill>
        <p:spPr bwMode="auto">
          <a:xfrm>
            <a:off x="142844" y="-357214"/>
            <a:ext cx="3457575" cy="3457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xfrm>
            <a:off x="457200" y="333375"/>
            <a:ext cx="8229600" cy="792163"/>
          </a:xfrm>
        </p:spPr>
        <p:txBody>
          <a:bodyPr/>
          <a:lstStyle/>
          <a:p>
            <a:r>
              <a:rPr lang="en-CA" altLang="en-US" sz="3600" smtClean="0"/>
              <a:t>3</a:t>
            </a:r>
          </a:p>
        </p:txBody>
      </p:sp>
      <p:sp>
        <p:nvSpPr>
          <p:cNvPr id="48131" name="Content Placeholder 4"/>
          <p:cNvSpPr>
            <a:spLocks noGrp="1"/>
          </p:cNvSpPr>
          <p:nvPr>
            <p:ph idx="1"/>
          </p:nvPr>
        </p:nvSpPr>
        <p:spPr>
          <a:xfrm>
            <a:off x="468313" y="1341438"/>
            <a:ext cx="8229600" cy="5400675"/>
          </a:xfrm>
        </p:spPr>
        <p:txBody>
          <a:bodyPr/>
          <a:lstStyle/>
          <a:p>
            <a:pPr marL="0" indent="0">
              <a:buFont typeface="Arial" charset="0"/>
              <a:buNone/>
            </a:pPr>
            <a:r>
              <a:rPr lang="en-CA" altLang="en-US" sz="4000" smtClean="0"/>
              <a:t>Real estate widgets that you can add to YOUR website of listings and exclusive information that make it </a:t>
            </a:r>
            <a:r>
              <a:rPr lang="en-CA" altLang="en-US" sz="4000" b="1" smtClean="0">
                <a:solidFill>
                  <a:srgbClr val="FF0000"/>
                </a:solidFill>
              </a:rPr>
              <a:t>absolutely inevitable for you to generate leads </a:t>
            </a:r>
            <a:r>
              <a:rPr lang="en-CA" altLang="en-US" sz="4000" smtClean="0"/>
              <a:t>from YOUR website.</a:t>
            </a:r>
          </a:p>
          <a:p>
            <a:pPr marL="0" indent="0">
              <a:buFont typeface="Arial" charset="0"/>
              <a:buNone/>
            </a:pPr>
            <a:endParaRPr lang="en-CA" altLang="en-US" sz="4000" smtClean="0"/>
          </a:p>
          <a:p>
            <a:pPr marL="0" indent="0">
              <a:buFont typeface="Arial" charset="0"/>
              <a:buNone/>
            </a:pPr>
            <a:r>
              <a:rPr lang="en-CA" altLang="en-US" sz="4000" smtClean="0"/>
              <a:t>One lead can make one a lot of money.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515D2-EC09-FC42-1940-87AB46331DF8}"/>
              </a:ext>
            </a:extLst>
          </p:cNvPr>
          <p:cNvSpPr>
            <a:spLocks noGrp="1"/>
          </p:cNvSpPr>
          <p:nvPr>
            <p:ph type="title"/>
          </p:nvPr>
        </p:nvSpPr>
        <p:spPr>
          <a:xfrm>
            <a:off x="6074229" y="11608"/>
            <a:ext cx="3069772" cy="496393"/>
          </a:xfrm>
        </p:spPr>
        <p:txBody>
          <a:bodyPr>
            <a:normAutofit fontScale="90000"/>
          </a:bodyPr>
          <a:lstStyle/>
          <a:p>
            <a:r>
              <a:rPr lang="en-CA" sz="2800" dirty="0"/>
              <a:t>Member Web site LIVE</a:t>
            </a:r>
          </a:p>
        </p:txBody>
      </p:sp>
      <mc:AlternateContent xmlns:mc="http://schemas.openxmlformats.org/markup-compatibility/2006">
        <mc:Choice xmlns:we="http://schemas.microsoft.com/office/webextensions/webextension/2010/11" xmlns:pca="http://schemas.microsoft.com/office/powerpoint/2013/contentapp" xmlns="" Requires="we pca">
          <p:graphicFrame>
            <p:nvGraphicFramePr>
              <p:cNvPr id="4" name="Content Placeholder 3" title="Web Viewer">
                <a:extLst>
                  <a:ext uri="{FF2B5EF4-FFF2-40B4-BE49-F238E27FC236}">
                    <a16:creationId xmlns:a16="http://schemas.microsoft.com/office/drawing/2014/main" id="{59F38DA0-6013-2E18-4F4F-F9C1C23A22DA}"/>
                  </a:ext>
                </a:extLst>
              </p:cNvPr>
              <p:cNvGraphicFramePr>
                <a:graphicFrameLocks noGrp="1"/>
              </p:cNvGraphicFramePr>
              <p:nvPr>
                <p:ph idx="1"/>
                <p:extLst>
                  <p:ext uri="{D42A27DB-BD31-4B8C-83A1-F6EECF244321}">
                    <p14:modId xmlns:p14="http://schemas.microsoft.com/office/powerpoint/2010/main" val="1471835717"/>
                  </p:ext>
                </p:extLst>
              </p:nvPr>
            </p:nvGraphicFramePr>
            <p:xfrm>
              <a:off x="836023" y="744583"/>
              <a:ext cx="11090365" cy="610181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4" name="Content Placeholder 3">
                <a:extLst>
                  <a:ext uri="{FF2B5EF4-FFF2-40B4-BE49-F238E27FC236}">
                    <a16:creationId xmlns:a16="http://schemas.microsoft.com/office/drawing/2014/main" xmlns="" xmlns:pca="http://schemas.microsoft.com/office/powerpoint/2013/contentapp" xmlns:we="http://schemas.microsoft.com/office/webextensions/webextension/2010/11" id="{59F38DA0-6013-2E18-4F4F-F9C1C23A22DA}"/>
                  </a:ext>
                </a:extLst>
              </p:cNvPr>
              <p:cNvPicPr>
                <a:picLocks noGrp="1" noRot="1" noChangeAspect="1" noMove="1" noResize="1" noEditPoints="1" noAdjustHandles="1" noChangeArrowheads="1" noChangeShapeType="1"/>
              </p:cNvPicPr>
              <p:nvPr/>
            </p:nvPicPr>
            <p:blipFill>
              <a:blip r:embed="rId4" cstate="print"/>
              <a:stretch>
                <a:fillRect/>
              </a:stretch>
            </p:blipFill>
            <p:spPr>
              <a:xfrm>
                <a:off x="627018" y="744583"/>
                <a:ext cx="8317774" cy="6101810"/>
              </a:xfrm>
              <a:prstGeom prst="rect">
                <a:avLst/>
              </a:prstGeom>
            </p:spPr>
          </p:pic>
        </mc:Fallback>
      </mc:AlternateContent>
    </p:spTree>
    <p:extLst>
      <p:ext uri="{BB962C8B-B14F-4D97-AF65-F5344CB8AC3E}">
        <p14:creationId xmlns:p14="http://schemas.microsoft.com/office/powerpoint/2010/main" xmlns="" val="1002887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28625" y="2500313"/>
            <a:ext cx="8229600" cy="1143000"/>
          </a:xfrm>
        </p:spPr>
        <p:txBody>
          <a:bodyPr/>
          <a:lstStyle/>
          <a:p>
            <a:r>
              <a:rPr lang="en-US" dirty="0" smtClean="0"/>
              <a:t>How to Make it Work for You?</a:t>
            </a:r>
            <a:br>
              <a:rPr lang="en-US" dirty="0" smtClean="0"/>
            </a:br>
            <a:r>
              <a:rPr lang="en-US" dirty="0" smtClean="0"/>
              <a:t/>
            </a:r>
            <a:br>
              <a:rPr lang="en-US" dirty="0" smtClean="0"/>
            </a:br>
            <a:r>
              <a:rPr lang="en-US" dirty="0" smtClean="0"/>
              <a:t>Sign up with </a:t>
            </a:r>
            <a:r>
              <a:rPr lang="en-US" dirty="0" err="1" smtClean="0"/>
              <a:t>ICIWorld</a:t>
            </a:r>
            <a:r>
              <a:rPr lang="en-US" dirty="0" smtClean="0"/>
              <a:t> </a:t>
            </a:r>
            <a:r>
              <a:rPr lang="en-US" dirty="0" smtClean="0"/>
              <a:t>Today!</a:t>
            </a:r>
          </a:p>
        </p:txBody>
      </p:sp>
      <p:sp>
        <p:nvSpPr>
          <p:cNvPr id="53251" name="Content Placeholder 2"/>
          <p:cNvSpPr>
            <a:spLocks noGrp="1"/>
          </p:cNvSpPr>
          <p:nvPr>
            <p:ph idx="1"/>
          </p:nvPr>
        </p:nvSpPr>
        <p:spPr>
          <a:xfrm>
            <a:off x="457200" y="5286375"/>
            <a:ext cx="8229600" cy="839788"/>
          </a:xfrm>
        </p:spPr>
        <p:txBody>
          <a:bodyPr/>
          <a:lstStyle/>
          <a:p>
            <a:pPr>
              <a:buFont typeface="Arial" charset="0"/>
              <a:buNone/>
            </a:pP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eaLnBrk="1" hangingPunct="1"/>
            <a:r>
              <a:rPr lang="en-US" altLang="en-US" smtClean="0"/>
              <a:t>Know Our</a:t>
            </a:r>
            <a:r>
              <a:rPr lang="en-CA" altLang="en-US" smtClean="0"/>
              <a:t> Pledge</a:t>
            </a:r>
          </a:p>
        </p:txBody>
      </p:sp>
      <p:sp>
        <p:nvSpPr>
          <p:cNvPr id="54275" name="Rectangle 3"/>
          <p:cNvSpPr>
            <a:spLocks noGrp="1"/>
          </p:cNvSpPr>
          <p:nvPr>
            <p:ph idx="1"/>
          </p:nvPr>
        </p:nvSpPr>
        <p:spPr/>
        <p:txBody>
          <a:bodyPr/>
          <a:lstStyle/>
          <a:p>
            <a:pPr eaLnBrk="1" hangingPunct="1">
              <a:buFontTx/>
              <a:buNone/>
            </a:pPr>
            <a:r>
              <a:rPr lang="en-CA" altLang="en-US" smtClean="0"/>
              <a:t>    ●  As a member of ICIWorld, if you </a:t>
            </a:r>
            <a:r>
              <a:rPr lang="en-US" altLang="en-US" smtClean="0"/>
              <a:t>go more than 90 days without doing business, or at the very least, without developing a new business relationship with someone you feel will lead to doing business, by using the tools we supply to you, call us…  </a:t>
            </a:r>
            <a:r>
              <a:rPr lang="en-CA" altLang="en-US" smtClean="0"/>
              <a:t>and </a:t>
            </a:r>
            <a:r>
              <a:rPr lang="en-US" altLang="en-US" smtClean="0"/>
              <a:t>let us</a:t>
            </a:r>
            <a:r>
              <a:rPr lang="en-CA" altLang="en-US" smtClean="0"/>
              <a:t> train </a:t>
            </a:r>
            <a:r>
              <a:rPr lang="en-US" altLang="en-US" smtClean="0"/>
              <a:t>you</a:t>
            </a:r>
            <a:r>
              <a:rPr lang="en-CA" altLang="en-US" smtClean="0"/>
              <a:t> how to do it!</a:t>
            </a:r>
          </a:p>
        </p:txBody>
      </p:sp>
      <p:pic>
        <p:nvPicPr>
          <p:cNvPr id="54276" name="Picture 1"/>
          <p:cNvPicPr>
            <a:picLocks noChangeAspect="1"/>
          </p:cNvPicPr>
          <p:nvPr/>
        </p:nvPicPr>
        <p:blipFill>
          <a:blip r:embed="rId2" cstate="print"/>
          <a:srcRect/>
          <a:stretch>
            <a:fillRect/>
          </a:stretch>
        </p:blipFill>
        <p:spPr bwMode="auto">
          <a:xfrm>
            <a:off x="6732588" y="95250"/>
            <a:ext cx="1439862" cy="1511300"/>
          </a:xfrm>
          <a:prstGeom prst="rect">
            <a:avLst/>
          </a:prstGeom>
          <a:noFill/>
          <a:ln w="9525">
            <a:noFill/>
            <a:miter lim="800000"/>
            <a:headEnd/>
            <a:tailEnd/>
          </a:ln>
        </p:spPr>
      </p:pic>
      <p:pic>
        <p:nvPicPr>
          <p:cNvPr id="54277" name="Picture 2"/>
          <p:cNvPicPr>
            <a:picLocks noChangeAspect="1"/>
          </p:cNvPicPr>
          <p:nvPr/>
        </p:nvPicPr>
        <p:blipFill>
          <a:blip r:embed="rId3" cstate="print"/>
          <a:srcRect/>
          <a:stretch>
            <a:fillRect/>
          </a:stretch>
        </p:blipFill>
        <p:spPr bwMode="auto">
          <a:xfrm>
            <a:off x="2987675" y="4724400"/>
            <a:ext cx="2466975" cy="1847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709613" y="1214438"/>
            <a:ext cx="7724775" cy="4429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611188" y="4473575"/>
            <a:ext cx="3530600" cy="2266950"/>
          </a:xfrm>
          <a:prstGeom prst="rect">
            <a:avLst/>
          </a:prstGeom>
          <a:noFill/>
          <a:ln w="9525">
            <a:noFill/>
            <a:miter lim="800000"/>
            <a:headEnd/>
            <a:tailEnd/>
          </a:ln>
        </p:spPr>
      </p:pic>
      <p:pic>
        <p:nvPicPr>
          <p:cNvPr id="56323" name="Picture 10"/>
          <p:cNvPicPr>
            <a:picLocks noChangeAspect="1" noChangeArrowheads="1"/>
          </p:cNvPicPr>
          <p:nvPr/>
        </p:nvPicPr>
        <p:blipFill>
          <a:blip r:embed="rId3" cstate="print"/>
          <a:srcRect/>
          <a:stretch>
            <a:fillRect/>
          </a:stretch>
        </p:blipFill>
        <p:spPr bwMode="auto">
          <a:xfrm>
            <a:off x="4716463" y="4483100"/>
            <a:ext cx="3409950" cy="2197100"/>
          </a:xfrm>
          <a:prstGeom prst="rect">
            <a:avLst/>
          </a:prstGeom>
          <a:noFill/>
          <a:ln w="9525">
            <a:noFill/>
            <a:miter lim="800000"/>
            <a:headEnd/>
            <a:tailEnd/>
          </a:ln>
        </p:spPr>
      </p:pic>
      <p:pic>
        <p:nvPicPr>
          <p:cNvPr id="56324" name="Picture 12"/>
          <p:cNvPicPr>
            <a:picLocks noChangeAspect="1" noChangeArrowheads="1"/>
          </p:cNvPicPr>
          <p:nvPr/>
        </p:nvPicPr>
        <p:blipFill>
          <a:blip r:embed="rId4" cstate="print"/>
          <a:srcRect/>
          <a:stretch>
            <a:fillRect/>
          </a:stretch>
        </p:blipFill>
        <p:spPr bwMode="auto">
          <a:xfrm>
            <a:off x="2012950" y="908050"/>
            <a:ext cx="4257675" cy="2736850"/>
          </a:xfrm>
          <a:prstGeom prst="rect">
            <a:avLst/>
          </a:prstGeom>
          <a:noFill/>
          <a:ln w="9525">
            <a:noFill/>
            <a:miter lim="800000"/>
            <a:headEnd/>
            <a:tailEnd/>
          </a:ln>
        </p:spPr>
      </p:pic>
      <p:sp>
        <p:nvSpPr>
          <p:cNvPr id="56325" name="TextBox 13"/>
          <p:cNvSpPr txBox="1">
            <a:spLocks noChangeArrowheads="1"/>
          </p:cNvSpPr>
          <p:nvPr/>
        </p:nvSpPr>
        <p:spPr bwMode="auto">
          <a:xfrm>
            <a:off x="611188" y="3960813"/>
            <a:ext cx="3455987" cy="369887"/>
          </a:xfrm>
          <a:prstGeom prst="rect">
            <a:avLst/>
          </a:prstGeom>
          <a:noFill/>
          <a:ln w="9525">
            <a:noFill/>
            <a:miter lim="800000"/>
            <a:headEnd/>
            <a:tailEnd/>
          </a:ln>
        </p:spPr>
        <p:txBody>
          <a:bodyPr>
            <a:spAutoFit/>
          </a:bodyPr>
          <a:lstStyle/>
          <a:p>
            <a:pPr algn="ctr"/>
            <a:r>
              <a:rPr lang="en-CA" altLang="en-US" b="1"/>
              <a:t>Referral Program</a:t>
            </a:r>
          </a:p>
        </p:txBody>
      </p:sp>
      <p:sp>
        <p:nvSpPr>
          <p:cNvPr id="56326" name="TextBox 14"/>
          <p:cNvSpPr txBox="1">
            <a:spLocks noChangeArrowheads="1"/>
          </p:cNvSpPr>
          <p:nvPr/>
        </p:nvSpPr>
        <p:spPr bwMode="auto">
          <a:xfrm>
            <a:off x="2012950" y="192088"/>
            <a:ext cx="4257675" cy="646112"/>
          </a:xfrm>
          <a:prstGeom prst="rect">
            <a:avLst/>
          </a:prstGeom>
          <a:noFill/>
          <a:ln w="9525">
            <a:noFill/>
            <a:miter lim="800000"/>
            <a:headEnd/>
            <a:tailEnd/>
          </a:ln>
        </p:spPr>
        <p:txBody>
          <a:bodyPr>
            <a:spAutoFit/>
          </a:bodyPr>
          <a:lstStyle/>
          <a:p>
            <a:pPr algn="ctr"/>
            <a:r>
              <a:rPr lang="en-CA" altLang="en-US" b="1"/>
              <a:t>Discount Program</a:t>
            </a:r>
          </a:p>
          <a:p>
            <a:pPr algn="ctr"/>
            <a:r>
              <a:rPr lang="en-CA" altLang="en-US" b="1"/>
              <a:t>$100’s Discounts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xmlns="" Requires="we pca">
          <p:graphicFrame>
            <p:nvGraphicFramePr>
              <p:cNvPr id="5" name="Content Placeholder 4" title="Web Viewer">
                <a:extLst>
                  <a:ext uri="{FF2B5EF4-FFF2-40B4-BE49-F238E27FC236}">
                    <a16:creationId xmlns:a16="http://schemas.microsoft.com/office/drawing/2014/main" id="{3DE01763-4CB7-B221-A3C3-29D04F9F079D}"/>
                  </a:ext>
                </a:extLst>
              </p:cNvPr>
              <p:cNvGraphicFramePr>
                <a:graphicFrameLocks noGrp="1"/>
              </p:cNvGraphicFramePr>
              <p:nvPr>
                <p:ph idx="1"/>
                <p:extLst>
                  <p:ext uri="{D42A27DB-BD31-4B8C-83A1-F6EECF244321}">
                    <p14:modId xmlns:p14="http://schemas.microsoft.com/office/powerpoint/2010/main" val="679173481"/>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5" name="Content Placeholder 4">
                <a:extLst>
                  <a:ext uri="{FF2B5EF4-FFF2-40B4-BE49-F238E27FC236}">
                    <a16:creationId xmlns:a16="http://schemas.microsoft.com/office/drawing/2014/main" xmlns="" xmlns:pca="http://schemas.microsoft.com/office/powerpoint/2013/contentapp" xmlns:we="http://schemas.microsoft.com/office/webextensions/webextension/2010/11" id="{3DE01763-4CB7-B221-A3C3-29D04F9F079D}"/>
                  </a:ext>
                </a:extLst>
              </p:cNvPr>
              <p:cNvPicPr>
                <a:picLocks noGrp="1" noRot="1" noChangeAspect="1" noMove="1" noResize="1" noEditPoints="1" noAdjustHandles="1" noChangeArrowheads="1" noChangeShapeType="1"/>
              </p:cNvPicPr>
              <p:nvPr/>
            </p:nvPicPr>
            <p:blipFill>
              <a:blip r:embed="rId3" cstate="print"/>
              <a:stretch>
                <a:fillRect/>
              </a:stretch>
            </p:blipFill>
            <p:spPr>
              <a:xfrm>
                <a:off x="0" y="0"/>
                <a:ext cx="9144000" cy="6858000"/>
              </a:xfrm>
              <a:prstGeom prst="rect">
                <a:avLst/>
              </a:prstGeom>
            </p:spPr>
          </p:pic>
        </mc:Fallback>
      </mc:AlternateContent>
    </p:spTree>
    <p:extLst>
      <p:ext uri="{BB962C8B-B14F-4D97-AF65-F5344CB8AC3E}">
        <p14:creationId xmlns:p14="http://schemas.microsoft.com/office/powerpoint/2010/main" xmlns="" val="80027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p:cNvSpPr>
          <p:nvPr>
            <p:ph type="title"/>
          </p:nvPr>
        </p:nvSpPr>
        <p:spPr/>
        <p:txBody>
          <a:bodyPr/>
          <a:lstStyle/>
          <a:p>
            <a:pPr eaLnBrk="1" hangingPunct="1"/>
            <a:r>
              <a:rPr lang="en-US" altLang="en-US" smtClean="0"/>
              <a:t>Survey – Feedback	1 minute</a:t>
            </a:r>
          </a:p>
        </p:txBody>
      </p:sp>
      <p:sp>
        <p:nvSpPr>
          <p:cNvPr id="55299" name="Rectangle 3"/>
          <p:cNvSpPr>
            <a:spLocks noGrp="1"/>
          </p:cNvSpPr>
          <p:nvPr>
            <p:ph idx="1"/>
          </p:nvPr>
        </p:nvSpPr>
        <p:spPr/>
        <p:txBody>
          <a:bodyPr/>
          <a:lstStyle/>
          <a:p>
            <a:pPr eaLnBrk="1" hangingPunct="1"/>
            <a:r>
              <a:rPr lang="en-US" altLang="en-US" smtClean="0"/>
              <a:t>We appreciate your feedback</a:t>
            </a:r>
          </a:p>
          <a:p>
            <a:pPr eaLnBrk="1" hangingPunct="1"/>
            <a:r>
              <a:rPr lang="en-US" altLang="en-US" smtClean="0"/>
              <a:t>Helps us to improve our existing tools and develop more programs that will benefit you.</a:t>
            </a:r>
          </a:p>
          <a:p>
            <a:pPr eaLnBrk="1" hangingPunct="1"/>
            <a:endParaRPr lang="en-US" altLang="en-US" smtClean="0"/>
          </a:p>
        </p:txBody>
      </p:sp>
      <p:sp>
        <p:nvSpPr>
          <p:cNvPr id="55300" name="Slide Number Placeholder 5"/>
          <p:cNvSpPr>
            <a:spLocks noGrp="1"/>
          </p:cNvSpPr>
          <p:nvPr>
            <p:ph type="sldNum" sz="quarter" idx="12"/>
          </p:nvPr>
        </p:nvSpPr>
        <p:spPr bwMode="auto">
          <a:noFill/>
          <a:ln>
            <a:miter lim="800000"/>
            <a:headEnd/>
            <a:tailEnd/>
          </a:ln>
        </p:spPr>
        <p:txBody>
          <a:bodyPr/>
          <a:lstStyle/>
          <a:p>
            <a:fld id="{AAEC5A2B-09B1-47F2-B543-8B7D2AC3A336}" type="slidenum">
              <a:rPr lang="en-US" altLang="en-US" smtClean="0">
                <a:solidFill>
                  <a:schemeClr val="bg1"/>
                </a:solidFill>
              </a:rPr>
              <a:pPr/>
              <a:t>37</a:t>
            </a:fld>
            <a:endParaRPr lang="en-US" altLang="en-US" smtClean="0">
              <a:solidFill>
                <a:schemeClr val="bg1"/>
              </a:solidFill>
            </a:endParaRPr>
          </a:p>
        </p:txBody>
      </p:sp>
      <p:pic>
        <p:nvPicPr>
          <p:cNvPr id="55301" name="Picture 7" descr="MC900439824[1]"/>
          <p:cNvPicPr>
            <a:picLocks noChangeAspect="1" noChangeArrowheads="1"/>
          </p:cNvPicPr>
          <p:nvPr/>
        </p:nvPicPr>
        <p:blipFill>
          <a:blip r:embed="rId3" cstate="print"/>
          <a:srcRect/>
          <a:stretch>
            <a:fillRect/>
          </a:stretch>
        </p:blipFill>
        <p:spPr bwMode="auto">
          <a:xfrm>
            <a:off x="5580063" y="3500438"/>
            <a:ext cx="2908300" cy="2908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14348" y="214290"/>
            <a:ext cx="8229600" cy="1143000"/>
          </a:xfrm>
        </p:spPr>
        <p:txBody>
          <a:bodyPr/>
          <a:lstStyle/>
          <a:p>
            <a:r>
              <a:rPr lang="en-CA" altLang="en-US" dirty="0" smtClean="0"/>
              <a:t>Can I do it On Line Now?</a:t>
            </a:r>
          </a:p>
        </p:txBody>
      </p:sp>
      <p:sp>
        <p:nvSpPr>
          <p:cNvPr id="58371" name="Text Box 5"/>
          <p:cNvSpPr txBox="1">
            <a:spLocks noChangeArrowheads="1"/>
          </p:cNvSpPr>
          <p:nvPr/>
        </p:nvSpPr>
        <p:spPr bwMode="auto">
          <a:xfrm>
            <a:off x="1187450" y="1341438"/>
            <a:ext cx="7416800" cy="5262979"/>
          </a:xfrm>
          <a:prstGeom prst="rect">
            <a:avLst/>
          </a:prstGeom>
          <a:noFill/>
          <a:ln w="9525">
            <a:noFill/>
            <a:miter lim="800000"/>
            <a:headEnd/>
            <a:tailEnd/>
          </a:ln>
        </p:spPr>
        <p:txBody>
          <a:bodyPr>
            <a:spAutoFit/>
          </a:bodyPr>
          <a:lstStyle/>
          <a:p>
            <a:pPr eaLnBrk="1" hangingPunct="1">
              <a:spcBef>
                <a:spcPct val="50000"/>
              </a:spcBef>
            </a:pPr>
            <a:r>
              <a:rPr lang="en-CA" altLang="en-US" sz="3200" dirty="0"/>
              <a:t>Special Seminar Offer $240 or $30/mo:</a:t>
            </a:r>
          </a:p>
          <a:p>
            <a:pPr eaLnBrk="1" hangingPunct="1">
              <a:spcBef>
                <a:spcPct val="50000"/>
              </a:spcBef>
              <a:buFont typeface="Arial" charset="0"/>
              <a:buNone/>
            </a:pPr>
            <a:r>
              <a:rPr lang="en-CA" altLang="en-US" sz="3200" dirty="0"/>
              <a:t>Save $79 - 25% OFF (R</a:t>
            </a:r>
            <a:r>
              <a:rPr lang="en-US" altLang="en-US" sz="3200" dirty="0" err="1"/>
              <a:t>egular</a:t>
            </a:r>
            <a:r>
              <a:rPr lang="en-US" altLang="en-US" sz="3200" dirty="0"/>
              <a:t> $319)</a:t>
            </a:r>
          </a:p>
          <a:p>
            <a:pPr eaLnBrk="1" hangingPunct="1">
              <a:spcBef>
                <a:spcPct val="50000"/>
              </a:spcBef>
            </a:pPr>
            <a:r>
              <a:rPr lang="en-CA" altLang="en-US" sz="3200" dirty="0"/>
              <a:t>Go to </a:t>
            </a:r>
            <a:r>
              <a:rPr lang="en-CA" altLang="en-US" sz="3200" dirty="0">
                <a:hlinkClick r:id="rId2"/>
              </a:rPr>
              <a:t>www.iciworld.com</a:t>
            </a:r>
            <a:r>
              <a:rPr lang="en-CA" altLang="en-US" sz="3200" dirty="0"/>
              <a:t>, </a:t>
            </a:r>
          </a:p>
          <a:p>
            <a:pPr eaLnBrk="1" hangingPunct="1">
              <a:spcBef>
                <a:spcPct val="50000"/>
              </a:spcBef>
            </a:pPr>
            <a:r>
              <a:rPr lang="en-CA" altLang="en-US" sz="3200" dirty="0"/>
              <a:t>Click on Join</a:t>
            </a:r>
          </a:p>
          <a:p>
            <a:pPr eaLnBrk="1" hangingPunct="1">
              <a:spcBef>
                <a:spcPct val="50000"/>
              </a:spcBef>
            </a:pPr>
            <a:r>
              <a:rPr lang="en-CA" altLang="en-US" sz="3200" dirty="0" smtClean="0"/>
              <a:t>Join with Referral and Specials</a:t>
            </a:r>
            <a:endParaRPr lang="en-CA" altLang="en-US" sz="3200" dirty="0"/>
          </a:p>
          <a:p>
            <a:pPr eaLnBrk="1" hangingPunct="1">
              <a:spcBef>
                <a:spcPct val="50000"/>
              </a:spcBef>
            </a:pPr>
            <a:r>
              <a:rPr lang="en-CA" altLang="en-US" sz="3200" dirty="0"/>
              <a:t>Make An Appointment</a:t>
            </a:r>
            <a:br>
              <a:rPr lang="en-CA" altLang="en-US" sz="3200" dirty="0"/>
            </a:br>
            <a:r>
              <a:rPr lang="en-CA" altLang="en-US" sz="3200" dirty="0"/>
              <a:t>(at the top at iciworld.com, on mobile click login)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2C84D91-BB55-DEA1-CC14-7451EE693D77}"/>
              </a:ext>
            </a:extLst>
          </p:cNvPr>
          <p:cNvSpPr>
            <a:spLocks noGrp="1"/>
          </p:cNvSpPr>
          <p:nvPr>
            <p:ph type="title"/>
          </p:nvPr>
        </p:nvSpPr>
        <p:spPr>
          <a:xfrm>
            <a:off x="246958" y="347818"/>
            <a:ext cx="7702088" cy="525019"/>
          </a:xfrm>
        </p:spPr>
        <p:txBody>
          <a:bodyPr>
            <a:noAutofit/>
          </a:bodyPr>
          <a:lstStyle/>
          <a:p>
            <a:pPr>
              <a:lnSpc>
                <a:spcPct val="90000"/>
              </a:lnSpc>
            </a:pPr>
            <a:r>
              <a:rPr lang="en-CA" sz="4000" b="1" dirty="0"/>
              <a:t>What you will learn from this seminar</a:t>
            </a:r>
          </a:p>
        </p:txBody>
      </p:sp>
      <p:sp>
        <p:nvSpPr>
          <p:cNvPr id="18" name="Rectangle 17">
            <a:extLst>
              <a:ext uri="{FF2B5EF4-FFF2-40B4-BE49-F238E27FC236}">
                <a16:creationId xmlns:a16="http://schemas.microsoft.com/office/drawing/2014/main" xmlns=""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1">
            <a:extLst>
              <a:ext uri="{FF2B5EF4-FFF2-40B4-BE49-F238E27FC236}">
                <a16:creationId xmlns:a16="http://schemas.microsoft.com/office/drawing/2014/main" xmlns=""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4"/>
            <a:ext cx="778527"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xmlns="" id="{52309BB9-2145-4B21-6838-AD751507970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00760" y="571480"/>
            <a:ext cx="2433885" cy="1010089"/>
          </a:xfrm>
          <a:prstGeom prst="rect">
            <a:avLst/>
          </a:prstGeom>
        </p:spPr>
      </p:pic>
      <p:sp>
        <p:nvSpPr>
          <p:cNvPr id="4" name="Title 1">
            <a:extLst>
              <a:ext uri="{FF2B5EF4-FFF2-40B4-BE49-F238E27FC236}">
                <a16:creationId xmlns:a16="http://schemas.microsoft.com/office/drawing/2014/main" xmlns="" id="{A9139771-03C1-C3A1-894F-1DB9875DF6F7}"/>
              </a:ext>
            </a:extLst>
          </p:cNvPr>
          <p:cNvSpPr txBox="1">
            <a:spLocks/>
          </p:cNvSpPr>
          <p:nvPr/>
        </p:nvSpPr>
        <p:spPr>
          <a:xfrm>
            <a:off x="5786446" y="1643050"/>
            <a:ext cx="2856625" cy="100801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70000"/>
              </a:lnSpc>
            </a:pPr>
            <a:r>
              <a:rPr lang="en-CA" sz="1600" dirty="0"/>
              <a:t>Leader in technology solutions for professional realtors</a:t>
            </a:r>
          </a:p>
        </p:txBody>
      </p:sp>
      <p:sp>
        <p:nvSpPr>
          <p:cNvPr id="7" name="TextBox 6">
            <a:extLst>
              <a:ext uri="{FF2B5EF4-FFF2-40B4-BE49-F238E27FC236}">
                <a16:creationId xmlns:a16="http://schemas.microsoft.com/office/drawing/2014/main" xmlns="" id="{2AD0DBA6-2F9A-1BCE-8953-651A71543220}"/>
              </a:ext>
            </a:extLst>
          </p:cNvPr>
          <p:cNvSpPr txBox="1"/>
          <p:nvPr/>
        </p:nvSpPr>
        <p:spPr>
          <a:xfrm>
            <a:off x="500250" y="1880914"/>
            <a:ext cx="5429072" cy="738664"/>
          </a:xfrm>
          <a:prstGeom prst="rect">
            <a:avLst/>
          </a:prstGeom>
          <a:noFill/>
        </p:spPr>
        <p:txBody>
          <a:bodyPr wrap="square">
            <a:spAutoFit/>
          </a:bodyPr>
          <a:lstStyle/>
          <a:p>
            <a:pPr>
              <a:lnSpc>
                <a:spcPct val="150000"/>
              </a:lnSpc>
            </a:pPr>
            <a:r>
              <a:rPr lang="en-CA" sz="2800" b="1" dirty="0"/>
              <a:t>How to improve your </a:t>
            </a:r>
            <a:r>
              <a:rPr lang="en-CA" sz="2800" b="1" dirty="0" smtClean="0"/>
              <a:t>network.</a:t>
            </a:r>
            <a:endParaRPr lang="en-CA" sz="2000" b="1" dirty="0"/>
          </a:p>
        </p:txBody>
      </p:sp>
      <p:sp>
        <p:nvSpPr>
          <p:cNvPr id="9" name="TextBox 8">
            <a:extLst>
              <a:ext uri="{FF2B5EF4-FFF2-40B4-BE49-F238E27FC236}">
                <a16:creationId xmlns:a16="http://schemas.microsoft.com/office/drawing/2014/main" xmlns="" id="{52753B0C-16A0-E452-CCA6-1BF146EC2004}"/>
              </a:ext>
            </a:extLst>
          </p:cNvPr>
          <p:cNvSpPr txBox="1"/>
          <p:nvPr/>
        </p:nvSpPr>
        <p:spPr>
          <a:xfrm>
            <a:off x="500251" y="2538107"/>
            <a:ext cx="8072277" cy="738664"/>
          </a:xfrm>
          <a:prstGeom prst="rect">
            <a:avLst/>
          </a:prstGeom>
          <a:noFill/>
        </p:spPr>
        <p:txBody>
          <a:bodyPr wrap="square">
            <a:spAutoFit/>
          </a:bodyPr>
          <a:lstStyle/>
          <a:p>
            <a:pPr>
              <a:lnSpc>
                <a:spcPct val="150000"/>
              </a:lnSpc>
            </a:pPr>
            <a:r>
              <a:rPr lang="en-CA" sz="2800" b="1" dirty="0"/>
              <a:t>How to generate leads from your </a:t>
            </a:r>
            <a:r>
              <a:rPr lang="en-CA" sz="2800" b="1" dirty="0" smtClean="0"/>
              <a:t>website.</a:t>
            </a:r>
            <a:endParaRPr lang="en-CA" sz="2800" b="1" dirty="0"/>
          </a:p>
        </p:txBody>
      </p:sp>
      <p:sp>
        <p:nvSpPr>
          <p:cNvPr id="11" name="TextBox 10">
            <a:extLst>
              <a:ext uri="{FF2B5EF4-FFF2-40B4-BE49-F238E27FC236}">
                <a16:creationId xmlns:a16="http://schemas.microsoft.com/office/drawing/2014/main" xmlns="" id="{EBF13036-F25E-B897-FC1E-CB521805712E}"/>
              </a:ext>
            </a:extLst>
          </p:cNvPr>
          <p:cNvSpPr txBox="1"/>
          <p:nvPr/>
        </p:nvSpPr>
        <p:spPr>
          <a:xfrm>
            <a:off x="500250" y="3214357"/>
            <a:ext cx="4599758" cy="738664"/>
          </a:xfrm>
          <a:prstGeom prst="rect">
            <a:avLst/>
          </a:prstGeom>
          <a:noFill/>
        </p:spPr>
        <p:txBody>
          <a:bodyPr wrap="square">
            <a:spAutoFit/>
          </a:bodyPr>
          <a:lstStyle/>
          <a:p>
            <a:pPr>
              <a:lnSpc>
                <a:spcPct val="150000"/>
              </a:lnSpc>
            </a:pPr>
            <a:r>
              <a:rPr lang="en-CA" sz="2800" b="1" dirty="0"/>
              <a:t>How to do more </a:t>
            </a:r>
            <a:r>
              <a:rPr lang="en-CA" sz="2800" b="1" dirty="0" smtClean="0"/>
              <a:t>deals.</a:t>
            </a:r>
            <a:endParaRPr lang="en-CA" sz="2800" b="1" dirty="0"/>
          </a:p>
        </p:txBody>
      </p:sp>
      <p:sp>
        <p:nvSpPr>
          <p:cNvPr id="13" name="TextBox 12">
            <a:extLst>
              <a:ext uri="{FF2B5EF4-FFF2-40B4-BE49-F238E27FC236}">
                <a16:creationId xmlns:a16="http://schemas.microsoft.com/office/drawing/2014/main" xmlns="" id="{E4B6DC12-4C1A-68C9-CE1A-9BBFBF9CB624}"/>
              </a:ext>
            </a:extLst>
          </p:cNvPr>
          <p:cNvSpPr txBox="1"/>
          <p:nvPr/>
        </p:nvSpPr>
        <p:spPr>
          <a:xfrm>
            <a:off x="500251" y="3827781"/>
            <a:ext cx="8643749" cy="738664"/>
          </a:xfrm>
          <a:prstGeom prst="rect">
            <a:avLst/>
          </a:prstGeom>
          <a:noFill/>
        </p:spPr>
        <p:txBody>
          <a:bodyPr wrap="square">
            <a:spAutoFit/>
          </a:bodyPr>
          <a:lstStyle/>
          <a:p>
            <a:pPr>
              <a:lnSpc>
                <a:spcPct val="150000"/>
              </a:lnSpc>
            </a:pPr>
            <a:r>
              <a:rPr lang="en-CA" sz="2800" b="1" dirty="0" smtClean="0"/>
              <a:t>Impress your clients with your access to buyers.</a:t>
            </a:r>
            <a:endParaRPr lang="en-CA" sz="2800" b="1" dirty="0"/>
          </a:p>
        </p:txBody>
      </p:sp>
      <p:sp>
        <p:nvSpPr>
          <p:cNvPr id="15" name="TextBox 14">
            <a:extLst>
              <a:ext uri="{FF2B5EF4-FFF2-40B4-BE49-F238E27FC236}">
                <a16:creationId xmlns:a16="http://schemas.microsoft.com/office/drawing/2014/main" xmlns="" id="{C8F69B4A-6167-F562-D74A-EF58D638298B}"/>
              </a:ext>
            </a:extLst>
          </p:cNvPr>
          <p:cNvSpPr txBox="1"/>
          <p:nvPr/>
        </p:nvSpPr>
        <p:spPr>
          <a:xfrm>
            <a:off x="500034" y="4357694"/>
            <a:ext cx="8347260" cy="3231654"/>
          </a:xfrm>
          <a:prstGeom prst="rect">
            <a:avLst/>
          </a:prstGeom>
          <a:noFill/>
        </p:spPr>
        <p:txBody>
          <a:bodyPr wrap="square">
            <a:spAutoFit/>
          </a:bodyPr>
          <a:lstStyle/>
          <a:p>
            <a:pPr>
              <a:lnSpc>
                <a:spcPct val="150000"/>
              </a:lnSpc>
            </a:pPr>
            <a:r>
              <a:rPr lang="en-CA" sz="2800" b="1" dirty="0"/>
              <a:t>D</a:t>
            </a:r>
            <a:r>
              <a:rPr lang="en-CA" sz="2800" b="1" dirty="0" smtClean="0"/>
              <a:t>aily listings and exclusives give prospects a reason </a:t>
            </a:r>
            <a:r>
              <a:rPr lang="en-CA" sz="2800" b="1" dirty="0"/>
              <a:t>to </a:t>
            </a:r>
            <a:r>
              <a:rPr lang="en-CA" sz="2800" b="1" dirty="0" smtClean="0"/>
              <a:t>return to your website.</a:t>
            </a:r>
            <a:endParaRPr lang="en-CA" sz="2800" b="1" dirty="0"/>
          </a:p>
          <a:p>
            <a:pPr>
              <a:lnSpc>
                <a:spcPct val="150000"/>
              </a:lnSpc>
            </a:pPr>
            <a:r>
              <a:rPr lang="en-CA" sz="2800" b="1" dirty="0"/>
              <a:t>How to add instant </a:t>
            </a:r>
            <a:r>
              <a:rPr lang="en-CA" sz="2800" b="1" dirty="0" smtClean="0"/>
              <a:t>inventory to your website  </a:t>
            </a:r>
            <a:r>
              <a:rPr lang="en-CA" sz="2800" b="1" dirty="0"/>
              <a:t>all in a way that YOU get the calls.</a:t>
            </a:r>
          </a:p>
          <a:p>
            <a:pPr>
              <a:lnSpc>
                <a:spcPct val="150000"/>
              </a:lnSpc>
            </a:pPr>
            <a:endParaRPr lang="en-CA" sz="2400" b="1" dirty="0"/>
          </a:p>
        </p:txBody>
      </p:sp>
      <p:sp>
        <p:nvSpPr>
          <p:cNvPr id="22" name="TextBox 21">
            <a:extLst>
              <a:ext uri="{FF2B5EF4-FFF2-40B4-BE49-F238E27FC236}">
                <a16:creationId xmlns:a16="http://schemas.microsoft.com/office/drawing/2014/main" xmlns="" id="{E7F07CB6-FE07-977D-24D9-2F800A6B5793}"/>
              </a:ext>
            </a:extLst>
          </p:cNvPr>
          <p:cNvSpPr txBox="1"/>
          <p:nvPr/>
        </p:nvSpPr>
        <p:spPr>
          <a:xfrm>
            <a:off x="500250" y="1140995"/>
            <a:ext cx="5571948" cy="738664"/>
          </a:xfrm>
          <a:prstGeom prst="rect">
            <a:avLst/>
          </a:prstGeom>
          <a:noFill/>
        </p:spPr>
        <p:txBody>
          <a:bodyPr wrap="square">
            <a:spAutoFit/>
          </a:bodyPr>
          <a:lstStyle/>
          <a:p>
            <a:pPr>
              <a:lnSpc>
                <a:spcPct val="150000"/>
              </a:lnSpc>
            </a:pPr>
            <a:r>
              <a:rPr lang="en-CA" sz="2800" b="1" dirty="0"/>
              <a:t>How to do </a:t>
            </a:r>
            <a:r>
              <a:rPr lang="en-CA" sz="2800" b="1" dirty="0" smtClean="0"/>
              <a:t>business everyday.</a:t>
            </a:r>
            <a:endParaRPr lang="en-CA" sz="2800" b="1" dirty="0"/>
          </a:p>
        </p:txBody>
      </p:sp>
    </p:spTree>
    <p:extLst>
      <p:ext uri="{BB962C8B-B14F-4D97-AF65-F5344CB8AC3E}">
        <p14:creationId xmlns:p14="http://schemas.microsoft.com/office/powerpoint/2010/main" xmlns="" val="176803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P spid="11" grpId="0"/>
      <p:bldP spid="13" grpId="0"/>
      <p:bldP spid="15"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en-US" smtClean="0"/>
              <a:t>Agenda</a:t>
            </a:r>
          </a:p>
        </p:txBody>
      </p:sp>
      <p:sp>
        <p:nvSpPr>
          <p:cNvPr id="9219" name="Content Placeholder 2"/>
          <p:cNvSpPr>
            <a:spLocks noGrp="1"/>
          </p:cNvSpPr>
          <p:nvPr>
            <p:ph idx="1"/>
          </p:nvPr>
        </p:nvSpPr>
        <p:spPr>
          <a:xfrm>
            <a:off x="500034" y="1571612"/>
            <a:ext cx="8229600" cy="3811588"/>
          </a:xfrm>
        </p:spPr>
        <p:txBody>
          <a:bodyPr/>
          <a:lstStyle/>
          <a:p>
            <a:pPr>
              <a:buNone/>
            </a:pPr>
            <a:endParaRPr lang="en-US" dirty="0" smtClean="0"/>
          </a:p>
          <a:p>
            <a:r>
              <a:rPr lang="en-US" dirty="0" smtClean="0"/>
              <a:t>What is </a:t>
            </a:r>
            <a:r>
              <a:rPr lang="en-US" dirty="0" err="1" smtClean="0"/>
              <a:t>ICIWorld</a:t>
            </a:r>
            <a:r>
              <a:rPr lang="en-US" dirty="0" smtClean="0"/>
              <a:t> </a:t>
            </a:r>
            <a:r>
              <a:rPr lang="en-US" dirty="0" smtClean="0"/>
              <a:t>and How Does it Work</a:t>
            </a:r>
            <a:r>
              <a:rPr lang="en-US" dirty="0" smtClean="0"/>
              <a:t>?</a:t>
            </a:r>
          </a:p>
          <a:p>
            <a:endParaRPr lang="en-US" dirty="0" smtClean="0"/>
          </a:p>
          <a:p>
            <a:r>
              <a:rPr lang="en-US" dirty="0" smtClean="0"/>
              <a:t>How to </a:t>
            </a:r>
            <a:r>
              <a:rPr lang="en-US" dirty="0" smtClean="0"/>
              <a:t>Work </a:t>
            </a:r>
            <a:r>
              <a:rPr lang="en-US" dirty="0" smtClean="0"/>
              <a:t>Exclusive </a:t>
            </a:r>
            <a:r>
              <a:rPr lang="en-US" dirty="0" smtClean="0"/>
              <a:t>Listings in compliance with RECO?</a:t>
            </a:r>
          </a:p>
          <a:p>
            <a:endParaRPr lang="en-US" dirty="0" smtClean="0"/>
          </a:p>
          <a:p>
            <a:r>
              <a:rPr lang="en-US" dirty="0" smtClean="0"/>
              <a:t>How to Make it Work for You?</a:t>
            </a:r>
          </a:p>
        </p:txBody>
      </p:sp>
      <p:pic>
        <p:nvPicPr>
          <p:cNvPr id="9220" name="Picture 7"/>
          <p:cNvPicPr>
            <a:picLocks noChangeAspect="1"/>
          </p:cNvPicPr>
          <p:nvPr/>
        </p:nvPicPr>
        <p:blipFill>
          <a:blip r:embed="rId2" cstate="print"/>
          <a:srcRect/>
          <a:stretch>
            <a:fillRect/>
          </a:stretch>
        </p:blipFill>
        <p:spPr bwMode="auto">
          <a:xfrm>
            <a:off x="6142038" y="0"/>
            <a:ext cx="2619375" cy="154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US" smtClean="0"/>
              <a:t>What is ICI World and How Does it Work?</a:t>
            </a:r>
          </a:p>
        </p:txBody>
      </p:sp>
      <p:sp>
        <p:nvSpPr>
          <p:cNvPr id="3" name="Subtitle 2"/>
          <p:cNvSpPr>
            <a:spLocks noGrp="1"/>
          </p:cNvSpPr>
          <p:nvPr>
            <p:ph type="subTitle"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B8FD6-99D0-C0CF-4CD2-86E8921D7EE2}"/>
              </a:ext>
            </a:extLst>
          </p:cNvPr>
          <p:cNvSpPr>
            <a:spLocks noGrp="1"/>
          </p:cNvSpPr>
          <p:nvPr>
            <p:ph type="title"/>
          </p:nvPr>
        </p:nvSpPr>
        <p:spPr>
          <a:xfrm>
            <a:off x="1944694" y="1810946"/>
            <a:ext cx="2143125" cy="1280890"/>
          </a:xfrm>
        </p:spPr>
        <p:txBody>
          <a:bodyPr/>
          <a:lstStyle/>
          <a:p>
            <a:pPr algn="ctr"/>
            <a:r>
              <a:rPr lang="en-CA" dirty="0"/>
              <a:t>Android</a:t>
            </a:r>
          </a:p>
        </p:txBody>
      </p:sp>
      <p:pic>
        <p:nvPicPr>
          <p:cNvPr id="6" name="Content Placeholder 5" descr="Qr code&#10;&#10;Description automatically generated">
            <a:extLst>
              <a:ext uri="{FF2B5EF4-FFF2-40B4-BE49-F238E27FC236}">
                <a16:creationId xmlns:a16="http://schemas.microsoft.com/office/drawing/2014/main" xmlns="" id="{395D65A3-69EC-68B1-4BD4-8015760B0EE0}"/>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944694" y="3118908"/>
            <a:ext cx="2143125" cy="2857500"/>
          </a:xfrm>
        </p:spPr>
      </p:pic>
      <p:sp>
        <p:nvSpPr>
          <p:cNvPr id="4" name="Title 1">
            <a:extLst>
              <a:ext uri="{FF2B5EF4-FFF2-40B4-BE49-F238E27FC236}">
                <a16:creationId xmlns:a16="http://schemas.microsoft.com/office/drawing/2014/main" xmlns="" id="{A2ADBDC0-ED05-64AF-B734-30CC1E5F3781}"/>
              </a:ext>
            </a:extLst>
          </p:cNvPr>
          <p:cNvSpPr txBox="1">
            <a:spLocks/>
          </p:cNvSpPr>
          <p:nvPr/>
        </p:nvSpPr>
        <p:spPr>
          <a:xfrm>
            <a:off x="5285184" y="2071678"/>
            <a:ext cx="2143125" cy="10201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dirty="0" err="1" smtClean="0"/>
              <a:t>iOS</a:t>
            </a:r>
            <a:endParaRPr lang="en-CA" dirty="0"/>
          </a:p>
        </p:txBody>
      </p:sp>
      <p:pic>
        <p:nvPicPr>
          <p:cNvPr id="7" name="Content Placeholder 5">
            <a:extLst>
              <a:ext uri="{FF2B5EF4-FFF2-40B4-BE49-F238E27FC236}">
                <a16:creationId xmlns:a16="http://schemas.microsoft.com/office/drawing/2014/main" xmlns="" id="{4421FFAA-5EC2-73B3-079B-D0A1629C7C6D}"/>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285184" y="3118908"/>
            <a:ext cx="2143125" cy="2857500"/>
          </a:xfrm>
          <a:prstGeom prst="rect">
            <a:avLst/>
          </a:prstGeom>
        </p:spPr>
      </p:pic>
      <p:sp>
        <p:nvSpPr>
          <p:cNvPr id="8" name="Title 1">
            <a:extLst>
              <a:ext uri="{FF2B5EF4-FFF2-40B4-BE49-F238E27FC236}">
                <a16:creationId xmlns:a16="http://schemas.microsoft.com/office/drawing/2014/main" xmlns="" id="{FB24E6EE-0CE7-1E7D-BE4E-341B406CB8D1}"/>
              </a:ext>
            </a:extLst>
          </p:cNvPr>
          <p:cNvSpPr txBox="1">
            <a:spLocks/>
          </p:cNvSpPr>
          <p:nvPr/>
        </p:nvSpPr>
        <p:spPr>
          <a:xfrm>
            <a:off x="1944694" y="530056"/>
            <a:ext cx="5483615"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dirty="0"/>
              <a:t>Install the APP</a:t>
            </a:r>
          </a:p>
        </p:txBody>
      </p:sp>
    </p:spTree>
    <p:extLst>
      <p:ext uri="{BB962C8B-B14F-4D97-AF65-F5344CB8AC3E}">
        <p14:creationId xmlns:p14="http://schemas.microsoft.com/office/powerpoint/2010/main" xmlns="" val="316297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p:cNvSpPr>
          <p:nvPr>
            <p:ph idx="1"/>
          </p:nvPr>
        </p:nvSpPr>
        <p:spPr>
          <a:xfrm>
            <a:off x="500034" y="1857364"/>
            <a:ext cx="8229600" cy="4525962"/>
          </a:xfrm>
        </p:spPr>
        <p:txBody>
          <a:bodyPr/>
          <a:lstStyle/>
          <a:p>
            <a:pPr eaLnBrk="1" hangingPunct="1"/>
            <a:r>
              <a:rPr lang="en-CA" altLang="en-US" sz="3000" b="1" dirty="0" smtClean="0">
                <a:solidFill>
                  <a:srgbClr val="FF0000"/>
                </a:solidFill>
              </a:rPr>
              <a:t>Android</a:t>
            </a:r>
            <a:r>
              <a:rPr lang="en-CA" altLang="en-US" sz="3000" dirty="0" smtClean="0"/>
              <a:t>:  Play Store… Search </a:t>
            </a:r>
            <a:r>
              <a:rPr lang="en-CA" altLang="en-US" sz="3000" dirty="0" err="1" smtClean="0"/>
              <a:t>ICIWorld</a:t>
            </a:r>
            <a:r>
              <a:rPr lang="en-CA" altLang="en-US" sz="3000" dirty="0" smtClean="0"/>
              <a:t> - Install</a:t>
            </a:r>
          </a:p>
          <a:p>
            <a:pPr eaLnBrk="1" hangingPunct="1"/>
            <a:r>
              <a:rPr lang="en-CA" altLang="en-US" sz="3000" b="1" dirty="0" err="1" smtClean="0">
                <a:solidFill>
                  <a:srgbClr val="FF0000"/>
                </a:solidFill>
              </a:rPr>
              <a:t>iPhone</a:t>
            </a:r>
            <a:r>
              <a:rPr lang="en-CA" altLang="en-US" sz="3000" dirty="0" smtClean="0"/>
              <a:t>:  App Store… Search </a:t>
            </a:r>
            <a:r>
              <a:rPr lang="en-CA" altLang="en-US" sz="3000" dirty="0" err="1" smtClean="0"/>
              <a:t>ICIWorld</a:t>
            </a:r>
            <a:r>
              <a:rPr lang="en-CA" altLang="en-US" sz="3000" dirty="0" smtClean="0"/>
              <a:t> - Install</a:t>
            </a:r>
          </a:p>
          <a:p>
            <a:pPr eaLnBrk="1" hangingPunct="1">
              <a:buNone/>
            </a:pPr>
            <a:endParaRPr lang="en-CA" altLang="en-US" sz="2000" b="1" dirty="0" smtClean="0">
              <a:solidFill>
                <a:srgbClr val="FF0000"/>
              </a:solidFill>
            </a:endParaRPr>
          </a:p>
          <a:p>
            <a:pPr eaLnBrk="1" hangingPunct="1">
              <a:buNone/>
            </a:pPr>
            <a:r>
              <a:rPr lang="en-CA" altLang="en-US" sz="3000" b="1" dirty="0" smtClean="0">
                <a:solidFill>
                  <a:srgbClr val="FF0000"/>
                </a:solidFill>
              </a:rPr>
              <a:t>ADD MOBILE VERSION SHORTCUT </a:t>
            </a:r>
            <a:r>
              <a:rPr lang="en-CA" altLang="en-US" sz="3000" dirty="0" smtClean="0"/>
              <a:t>  </a:t>
            </a:r>
            <a:r>
              <a:rPr lang="en-CA" altLang="en-US" sz="3000" dirty="0" smtClean="0">
                <a:hlinkClick r:id="rId3"/>
              </a:rPr>
              <a:t>www.ICIWorld.com</a:t>
            </a:r>
            <a:endParaRPr lang="en-CA" altLang="en-US" sz="3000" dirty="0" smtClean="0"/>
          </a:p>
          <a:p>
            <a:pPr eaLnBrk="1" hangingPunct="1">
              <a:buNone/>
            </a:pPr>
            <a:endParaRPr lang="en-CA" altLang="en-US" sz="3000" dirty="0" smtClean="0"/>
          </a:p>
          <a:p>
            <a:pPr eaLnBrk="1" hangingPunct="1">
              <a:buNone/>
            </a:pPr>
            <a:endParaRPr lang="en-CA" altLang="en-US" sz="3000" dirty="0" smtClean="0"/>
          </a:p>
        </p:txBody>
      </p:sp>
      <p:sp>
        <p:nvSpPr>
          <p:cNvPr id="2051" name="TextBox 1"/>
          <p:cNvSpPr txBox="1">
            <a:spLocks noChangeArrowheads="1"/>
          </p:cNvSpPr>
          <p:nvPr/>
        </p:nvSpPr>
        <p:spPr bwMode="auto">
          <a:xfrm>
            <a:off x="1357290" y="4714884"/>
            <a:ext cx="6194425" cy="584200"/>
          </a:xfrm>
          <a:prstGeom prst="rect">
            <a:avLst/>
          </a:prstGeom>
          <a:noFill/>
          <a:ln w="9525">
            <a:noFill/>
            <a:miter lim="800000"/>
            <a:headEnd/>
            <a:tailEnd/>
          </a:ln>
        </p:spPr>
        <p:txBody>
          <a:bodyPr>
            <a:spAutoFit/>
          </a:bodyPr>
          <a:lstStyle/>
          <a:p>
            <a:pPr algn="ctr"/>
            <a:r>
              <a:rPr lang="en-CA" altLang="en-US" sz="3200" b="1" dirty="0">
                <a:solidFill>
                  <a:srgbClr val="FF0000"/>
                </a:solidFill>
              </a:rPr>
              <a:t>Commercial AND Residential</a:t>
            </a:r>
          </a:p>
        </p:txBody>
      </p:sp>
      <p:sp>
        <p:nvSpPr>
          <p:cNvPr id="2052" name="TextBox 3"/>
          <p:cNvSpPr txBox="1">
            <a:spLocks noChangeArrowheads="1"/>
          </p:cNvSpPr>
          <p:nvPr/>
        </p:nvSpPr>
        <p:spPr bwMode="auto">
          <a:xfrm>
            <a:off x="928662" y="0"/>
            <a:ext cx="7632700" cy="1692771"/>
          </a:xfrm>
          <a:prstGeom prst="rect">
            <a:avLst/>
          </a:prstGeom>
          <a:noFill/>
          <a:ln w="9525">
            <a:noFill/>
            <a:miter lim="800000"/>
            <a:headEnd/>
            <a:tailEnd/>
          </a:ln>
        </p:spPr>
        <p:txBody>
          <a:bodyPr>
            <a:spAutoFit/>
          </a:bodyPr>
          <a:lstStyle/>
          <a:p>
            <a:pPr algn="ctr"/>
            <a:r>
              <a:rPr lang="en-CA" altLang="en-US" sz="4000" dirty="0"/>
              <a:t>Real Estate App - Free</a:t>
            </a:r>
          </a:p>
          <a:p>
            <a:pPr algn="ctr"/>
            <a:r>
              <a:rPr lang="en-CA" altLang="en-US" sz="3200" dirty="0" smtClean="0"/>
              <a:t>Search 30,000</a:t>
            </a:r>
            <a:r>
              <a:rPr lang="en-CA" altLang="en-US" sz="3200" dirty="0"/>
              <a:t>+ Haves &amp; </a:t>
            </a:r>
            <a:r>
              <a:rPr lang="en-CA" altLang="en-US" sz="3200" dirty="0" smtClean="0"/>
              <a:t>Wants</a:t>
            </a:r>
          </a:p>
          <a:p>
            <a:pPr algn="ctr"/>
            <a:r>
              <a:rPr lang="en-CA" altLang="en-US" sz="3200" dirty="0" smtClean="0">
                <a:solidFill>
                  <a:srgbClr val="00B0F0"/>
                </a:solidFill>
              </a:rPr>
              <a:t>3-7 Seconds to See the Latest Listings</a:t>
            </a:r>
            <a:endParaRPr lang="en-CA" altLang="en-US" sz="3200" dirty="0">
              <a:solidFill>
                <a:srgbClr val="00B0F0"/>
              </a:solidFill>
            </a:endParaRPr>
          </a:p>
        </p:txBody>
      </p:sp>
      <p:pic>
        <p:nvPicPr>
          <p:cNvPr id="2053" name="Picture 2"/>
          <p:cNvPicPr>
            <a:picLocks noChangeAspect="1" noChangeArrowheads="1"/>
          </p:cNvPicPr>
          <p:nvPr/>
        </p:nvPicPr>
        <p:blipFill>
          <a:blip r:embed="rId4" cstate="print"/>
          <a:srcRect/>
          <a:stretch>
            <a:fillRect/>
          </a:stretch>
        </p:blipFill>
        <p:spPr bwMode="auto">
          <a:xfrm>
            <a:off x="4344781" y="5429263"/>
            <a:ext cx="3156177" cy="944549"/>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1142976" y="5214950"/>
            <a:ext cx="1457349" cy="145734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F70AC-1E26-3478-B8CA-14DD4EB032B8}"/>
              </a:ext>
            </a:extLst>
          </p:cNvPr>
          <p:cNvSpPr>
            <a:spLocks noGrp="1"/>
          </p:cNvSpPr>
          <p:nvPr>
            <p:ph type="title"/>
          </p:nvPr>
        </p:nvSpPr>
        <p:spPr>
          <a:xfrm>
            <a:off x="500034" y="624110"/>
            <a:ext cx="8128425" cy="947502"/>
          </a:xfrm>
        </p:spPr>
        <p:txBody>
          <a:bodyPr>
            <a:normAutofit/>
          </a:bodyPr>
          <a:lstStyle/>
          <a:p>
            <a:r>
              <a:rPr lang="en-CA" dirty="0" smtClean="0"/>
              <a:t>Search HAVES AND WANTS</a:t>
            </a:r>
            <a:endParaRPr lang="en-CA" dirty="0"/>
          </a:p>
        </p:txBody>
      </p:sp>
      <p:sp>
        <p:nvSpPr>
          <p:cNvPr id="3" name="Content Placeholder 2">
            <a:extLst>
              <a:ext uri="{FF2B5EF4-FFF2-40B4-BE49-F238E27FC236}">
                <a16:creationId xmlns:a16="http://schemas.microsoft.com/office/drawing/2014/main" xmlns="" id="{1919E685-4C7D-AAFD-B992-578B86B7A223}"/>
              </a:ext>
            </a:extLst>
          </p:cNvPr>
          <p:cNvSpPr>
            <a:spLocks noGrp="1"/>
          </p:cNvSpPr>
          <p:nvPr>
            <p:ph idx="1"/>
          </p:nvPr>
        </p:nvSpPr>
        <p:spPr>
          <a:xfrm>
            <a:off x="457200" y="2285992"/>
            <a:ext cx="8229600" cy="3840171"/>
          </a:xfrm>
        </p:spPr>
        <p:txBody>
          <a:bodyPr/>
          <a:lstStyle/>
          <a:p>
            <a:r>
              <a:rPr lang="en-CA" dirty="0" smtClean="0"/>
              <a:t>Commercial, Ontario</a:t>
            </a:r>
            <a:r>
              <a:rPr lang="en-CA" dirty="0" smtClean="0"/>
              <a:t>, </a:t>
            </a:r>
            <a:r>
              <a:rPr lang="en-CA" dirty="0" smtClean="0"/>
              <a:t>Apartment Buildings, Haves, </a:t>
            </a:r>
            <a:r>
              <a:rPr lang="en-CA" dirty="0" smtClean="0"/>
              <a:t> </a:t>
            </a:r>
            <a:r>
              <a:rPr lang="en-CA" dirty="0" smtClean="0"/>
              <a:t>S</a:t>
            </a:r>
            <a:r>
              <a:rPr lang="en-CA" dirty="0" smtClean="0"/>
              <a:t>ort by Price</a:t>
            </a:r>
          </a:p>
          <a:p>
            <a:r>
              <a:rPr lang="en-CA" dirty="0" smtClean="0"/>
              <a:t>Business Opportunities, GTA, Keyword </a:t>
            </a:r>
            <a:r>
              <a:rPr lang="en-CA" dirty="0" smtClean="0"/>
              <a:t>Restaurants, Want, Have/Want Age to Any Age</a:t>
            </a:r>
          </a:p>
          <a:p>
            <a:r>
              <a:rPr lang="en-CA" dirty="0" smtClean="0"/>
              <a:t>Commercial, Ontario, Subdivision Potential Condo Sites, Haves, Sort by Price</a:t>
            </a:r>
          </a:p>
          <a:p>
            <a:r>
              <a:rPr lang="en-CA" dirty="0" smtClean="0"/>
              <a:t>Residential, GTA, Keyword Assignments, Any Age</a:t>
            </a:r>
          </a:p>
        </p:txBody>
      </p:sp>
    </p:spTree>
    <p:extLst>
      <p:ext uri="{BB962C8B-B14F-4D97-AF65-F5344CB8AC3E}">
        <p14:creationId xmlns:p14="http://schemas.microsoft.com/office/powerpoint/2010/main" xmlns="" val="3510034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3.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46.png"/></Relationships>
</file>

<file path=ppt/webextensions/webextension1.xml><?xml version="1.0" encoding="utf-8"?>
<we:webextension xmlns:we="http://schemas.microsoft.com/office/webextensions/webextension/2010/11" id="{B1147F29-41B4-4C56-8C8D-A07FA188AC19}">
  <we:reference id="wa104295828" version="1.9.0.0" store="en-US"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www.teamhyland.com&quot;,&quot;values&quot;:{},&quot;data&quot;:{&quot;uri&quot;:&quot;www.teamhyland.com&quot;},&quot;secure&quot;:false}],&quot;name&quot;:&quot;www.teamhyland.com&quot;,&quot;timeline&quot;:null,&quot;analytics&quot;:null},&quot;hostVersion&quot;:{&quot;major&quot;:0,&quot;minor&quot;:1}}"/>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CFFE68E3-D9D3-40E0-82FE-FD1477D93167}">
  <we:reference id="wa104295828" version="1.9.0.0" store="en-US" storeType="OMEX"/>
  <we:alternateReferences>
    <we:reference id="wa104295828" version="1.9.0.0" store="wa104295828" storeType="OMEX"/>
  </we:alternateReferences>
  <we:properties>
    <we:property name="__labs__" value="{&quot;configuration&quot;:{&quot;appVersion&quot;:{&quot;major&quot;:1,&quot;minor&quot;:0},&quot;components&quot;:[{&quot;type&quot;:&quot;Labs.Components.ActivityComponent&quot;,&quot;name&quot;:&quot;www.iciworld.com&quot;,&quot;values&quot;:{},&quot;data&quot;:{&quot;uri&quot;:&quot;www.iciworld.com&quot;},&quot;secure&quot;:false}],&quot;name&quot;:&quot;www.iciworld.com&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40141</TotalTime>
  <Words>2128</Words>
  <Application>Microsoft Office PowerPoint</Application>
  <PresentationFormat>On-screen Show (4:3)</PresentationFormat>
  <Paragraphs>236</Paragraphs>
  <Slides>38</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Welcome to</vt:lpstr>
      <vt:lpstr>Welcome to</vt:lpstr>
      <vt:lpstr>Mastering the  Powers of the Internet   How to Work Exclusive Real Estate Information  Networking and Lead Generation</vt:lpstr>
      <vt:lpstr>What you will learn from this seminar</vt:lpstr>
      <vt:lpstr>Agenda</vt:lpstr>
      <vt:lpstr>What is ICI World and How Does it Work?</vt:lpstr>
      <vt:lpstr>Android</vt:lpstr>
      <vt:lpstr>Slide 8</vt:lpstr>
      <vt:lpstr>Search HAVES AND WANTS</vt:lpstr>
      <vt:lpstr>Add/Modify/Delete  Listings, Haves and Wants</vt:lpstr>
      <vt:lpstr>Executive Member  Training and Support</vt:lpstr>
      <vt:lpstr>Search ICIWorld.com Commercial and Residential</vt:lpstr>
      <vt:lpstr>How to Work ICI World’s Exclusive Listings?</vt:lpstr>
      <vt:lpstr>Slide 14</vt:lpstr>
      <vt:lpstr>Business @ the Speed of Thought</vt:lpstr>
      <vt:lpstr>First words of Bill Gates to Warren Buffet about the Internet</vt:lpstr>
      <vt:lpstr>Opportunities to Build Your Inventory on the Internet – 7 billion people!</vt:lpstr>
      <vt:lpstr>Slide 18</vt:lpstr>
      <vt:lpstr>How to do business in your daily business travels.</vt:lpstr>
      <vt:lpstr>“May I ask you a business question?” </vt:lpstr>
      <vt:lpstr>Then ask them “if I was to get you the price you wanted, would you consider selling?” </vt:lpstr>
      <vt:lpstr>Do you know the 3 questions? </vt:lpstr>
      <vt:lpstr>Slide 23</vt:lpstr>
      <vt:lpstr>RECO</vt:lpstr>
      <vt:lpstr>Slide 25</vt:lpstr>
      <vt:lpstr>Advertise Information </vt:lpstr>
      <vt:lpstr>More Examples</vt:lpstr>
      <vt:lpstr>When someone calls you</vt:lpstr>
      <vt:lpstr>How We Help You</vt:lpstr>
      <vt:lpstr>3</vt:lpstr>
      <vt:lpstr>Member Web site LIVE</vt:lpstr>
      <vt:lpstr>How to Make it Work for You?  Sign up with ICIWorld Today!</vt:lpstr>
      <vt:lpstr>Know Our Pledge</vt:lpstr>
      <vt:lpstr>Slide 34</vt:lpstr>
      <vt:lpstr>Slide 35</vt:lpstr>
      <vt:lpstr>Slide 36</vt:lpstr>
      <vt:lpstr>Survey – Feedback 1 minute</vt:lpstr>
      <vt:lpstr>Can I do it On Line Now?</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426</cp:revision>
  <cp:lastPrinted>2017-11-14T14:52:01Z</cp:lastPrinted>
  <dcterms:created xsi:type="dcterms:W3CDTF">2013-11-11T02:20:02Z</dcterms:created>
  <dcterms:modified xsi:type="dcterms:W3CDTF">2023-07-05T14:36:18Z</dcterms:modified>
</cp:coreProperties>
</file>