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4" r:id="rId2"/>
    <p:sldId id="302" r:id="rId3"/>
    <p:sldId id="299" r:id="rId4"/>
    <p:sldId id="297" r:id="rId5"/>
    <p:sldId id="294" r:id="rId6"/>
    <p:sldId id="298" r:id="rId7"/>
    <p:sldId id="291" r:id="rId8"/>
    <p:sldId id="295" r:id="rId9"/>
    <p:sldId id="285" r:id="rId10"/>
    <p:sldId id="281" r:id="rId11"/>
    <p:sldId id="278" r:id="rId12"/>
    <p:sldId id="289" r:id="rId13"/>
    <p:sldId id="275" r:id="rId14"/>
    <p:sldId id="282" r:id="rId15"/>
    <p:sldId id="287" r:id="rId16"/>
    <p:sldId id="288" r:id="rId17"/>
    <p:sldId id="276" r:id="rId18"/>
    <p:sldId id="290" r:id="rId19"/>
    <p:sldId id="264" r:id="rId20"/>
    <p:sldId id="286" r:id="rId21"/>
    <p:sldId id="279" r:id="rId22"/>
    <p:sldId id="280" r:id="rId23"/>
    <p:sldId id="277" r:id="rId24"/>
    <p:sldId id="265" r:id="rId25"/>
    <p:sldId id="292" r:id="rId26"/>
    <p:sldId id="293" r:id="rId27"/>
    <p:sldId id="262" r:id="rId28"/>
    <p:sldId id="283" r:id="rId29"/>
    <p:sldId id="267" r:id="rId30"/>
    <p:sldId id="301" r:id="rId31"/>
  </p:sldIdLst>
  <p:sldSz cx="12192000" cy="6858000"/>
  <p:notesSz cx="6858000" cy="91440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63" autoAdjust="0"/>
    <p:restoredTop sz="94539" autoAdjust="0"/>
  </p:normalViewPr>
  <p:slideViewPr>
    <p:cSldViewPr snapToGrid="0">
      <p:cViewPr varScale="1">
        <p:scale>
          <a:sx n="82" d="100"/>
          <a:sy n="82" d="100"/>
        </p:scale>
        <p:origin x="672" y="77"/>
      </p:cViewPr>
      <p:guideLst>
        <p:guide orient="horz" pos="2160"/>
        <p:guide pos="3840"/>
      </p:guideLst>
    </p:cSldViewPr>
  </p:slideViewPr>
  <p:outlineViewPr>
    <p:cViewPr>
      <p:scale>
        <a:sx n="33" d="100"/>
        <a:sy n="33" d="100"/>
      </p:scale>
      <p:origin x="0" y="1240"/>
    </p:cViewPr>
  </p:outlineViewPr>
  <p:notesTextViewPr>
    <p:cViewPr>
      <p:scale>
        <a:sx n="3" d="2"/>
        <a:sy n="3" d="2"/>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CDD3FD-F165-457A-B40C-33F931B1A56B}" type="datetimeFigureOut">
              <a:rPr lang="en-CA" smtClean="0"/>
              <a:t>10/24/18</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AF3914-FDE2-4260-BA73-E7ED40F01F7E}" type="slidenum">
              <a:rPr lang="en-CA" smtClean="0"/>
              <a:t>‹#›</a:t>
            </a:fld>
            <a:endParaRPr lang="en-CA"/>
          </a:p>
        </p:txBody>
      </p:sp>
    </p:spTree>
    <p:extLst>
      <p:ext uri="{BB962C8B-B14F-4D97-AF65-F5344CB8AC3E}">
        <p14:creationId xmlns:p14="http://schemas.microsoft.com/office/powerpoint/2010/main" val="3953687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5D5934E-3119-4825-A33F-E27BA0C02577}" type="datetime8">
              <a:rPr lang="en-US" smtClean="0"/>
              <a:t>10/24/2018 7:53 PM</a:t>
            </a:fld>
            <a:endParaRPr lang="en-US"/>
          </a:p>
        </p:txBody>
      </p:sp>
      <p:sp>
        <p:nvSpPr>
          <p:cNvPr id="5" name="Footer Placeholder 4"/>
          <p:cNvSpPr>
            <a:spLocks noGrp="1"/>
          </p:cNvSpPr>
          <p:nvPr>
            <p:ph type="ftr" sz="quarter" idx="11"/>
          </p:nvPr>
        </p:nvSpPr>
        <p:spPr/>
        <p:txBody>
          <a:bodyPr/>
          <a:lstStyle/>
          <a:p>
            <a:r>
              <a:rPr lang="en-CA"/>
              <a:t>ICIWorld Webina</a:t>
            </a:r>
            <a:endParaRPr lang="en-US"/>
          </a:p>
        </p:txBody>
      </p:sp>
      <p:sp>
        <p:nvSpPr>
          <p:cNvPr id="6" name="Slide Number Placeholder 5"/>
          <p:cNvSpPr>
            <a:spLocks noGrp="1"/>
          </p:cNvSpPr>
          <p:nvPr>
            <p:ph type="sldNum" sz="quarter" idx="12"/>
          </p:nvPr>
        </p:nvSpPr>
        <p:spPr/>
        <p:txBody>
          <a:bodyPr/>
          <a:lstStyle/>
          <a:p>
            <a:fld id="{94ED29D0-D79F-463A-946F-B2FD5AF0C406}" type="slidenum">
              <a:rPr lang="en-US" smtClean="0"/>
              <a:t>‹#›</a:t>
            </a:fld>
            <a:endParaRPr lang="en-US"/>
          </a:p>
        </p:txBody>
      </p:sp>
    </p:spTree>
    <p:extLst>
      <p:ext uri="{BB962C8B-B14F-4D97-AF65-F5344CB8AC3E}">
        <p14:creationId xmlns:p14="http://schemas.microsoft.com/office/powerpoint/2010/main" val="153960858"/>
      </p:ext>
    </p:extLst>
  </p:cSld>
  <p:clrMapOvr>
    <a:masterClrMapping/>
  </p:clrMapOvr>
  <mc:AlternateContent xmlns:mc="http://schemas.openxmlformats.org/markup-compatibility/2006" xmlns:p14="http://schemas.microsoft.com/office/powerpoint/2010/main">
    <mc:Choice Requires="p14">
      <p:transition spd="slow" p14:dur="8000" advClick="0" advTm="8000">
        <p14:ferris dir="l"/>
      </p:transition>
    </mc:Choice>
    <mc:Fallback xmlns="">
      <p:transition xmlns:p14="http://schemas.microsoft.com/office/powerpoint/2010/main" spd="slow" advClick="0" advTm="8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A7939C-D7F4-4A0B-8F60-41CD69D74A3E}" type="datetime8">
              <a:rPr lang="en-US" smtClean="0"/>
              <a:t>10/24/2018 7:53 PM</a:t>
            </a:fld>
            <a:endParaRPr lang="en-US"/>
          </a:p>
        </p:txBody>
      </p:sp>
      <p:sp>
        <p:nvSpPr>
          <p:cNvPr id="5" name="Footer Placeholder 4"/>
          <p:cNvSpPr>
            <a:spLocks noGrp="1"/>
          </p:cNvSpPr>
          <p:nvPr>
            <p:ph type="ftr" sz="quarter" idx="11"/>
          </p:nvPr>
        </p:nvSpPr>
        <p:spPr/>
        <p:txBody>
          <a:bodyPr/>
          <a:lstStyle/>
          <a:p>
            <a:r>
              <a:rPr lang="en-CA"/>
              <a:t>ICIWorld Webina</a:t>
            </a:r>
            <a:endParaRPr lang="en-US"/>
          </a:p>
        </p:txBody>
      </p:sp>
      <p:sp>
        <p:nvSpPr>
          <p:cNvPr id="6" name="Slide Number Placeholder 5"/>
          <p:cNvSpPr>
            <a:spLocks noGrp="1"/>
          </p:cNvSpPr>
          <p:nvPr>
            <p:ph type="sldNum" sz="quarter" idx="12"/>
          </p:nvPr>
        </p:nvSpPr>
        <p:spPr/>
        <p:txBody>
          <a:bodyPr/>
          <a:lstStyle/>
          <a:p>
            <a:fld id="{94ED29D0-D79F-463A-946F-B2FD5AF0C406}" type="slidenum">
              <a:rPr lang="en-US" smtClean="0"/>
              <a:t>‹#›</a:t>
            </a:fld>
            <a:endParaRPr lang="en-US"/>
          </a:p>
        </p:txBody>
      </p:sp>
    </p:spTree>
    <p:extLst>
      <p:ext uri="{BB962C8B-B14F-4D97-AF65-F5344CB8AC3E}">
        <p14:creationId xmlns:p14="http://schemas.microsoft.com/office/powerpoint/2010/main" val="2818250937"/>
      </p:ext>
    </p:extLst>
  </p:cSld>
  <p:clrMapOvr>
    <a:masterClrMapping/>
  </p:clrMapOvr>
  <mc:AlternateContent xmlns:mc="http://schemas.openxmlformats.org/markup-compatibility/2006" xmlns:p14="http://schemas.microsoft.com/office/powerpoint/2010/main">
    <mc:Choice Requires="p14">
      <p:transition spd="slow" p14:dur="8000" advClick="0" advTm="8000">
        <p14:ferris dir="l"/>
      </p:transition>
    </mc:Choice>
    <mc:Fallback xmlns="">
      <p:transition xmlns:p14="http://schemas.microsoft.com/office/powerpoint/2010/main" spd="slow" advClick="0" advTm="8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29B9DC-143E-4CFF-A28D-C43D86E3C6B7}" type="datetime8">
              <a:rPr lang="en-US" smtClean="0"/>
              <a:t>10/24/2018 7:53 PM</a:t>
            </a:fld>
            <a:endParaRPr lang="en-US"/>
          </a:p>
        </p:txBody>
      </p:sp>
      <p:sp>
        <p:nvSpPr>
          <p:cNvPr id="5" name="Footer Placeholder 4"/>
          <p:cNvSpPr>
            <a:spLocks noGrp="1"/>
          </p:cNvSpPr>
          <p:nvPr>
            <p:ph type="ftr" sz="quarter" idx="11"/>
          </p:nvPr>
        </p:nvSpPr>
        <p:spPr/>
        <p:txBody>
          <a:bodyPr/>
          <a:lstStyle/>
          <a:p>
            <a:r>
              <a:rPr lang="en-CA"/>
              <a:t>ICIWorld Webina</a:t>
            </a:r>
            <a:endParaRPr lang="en-US"/>
          </a:p>
        </p:txBody>
      </p:sp>
      <p:sp>
        <p:nvSpPr>
          <p:cNvPr id="6" name="Slide Number Placeholder 5"/>
          <p:cNvSpPr>
            <a:spLocks noGrp="1"/>
          </p:cNvSpPr>
          <p:nvPr>
            <p:ph type="sldNum" sz="quarter" idx="12"/>
          </p:nvPr>
        </p:nvSpPr>
        <p:spPr/>
        <p:txBody>
          <a:bodyPr/>
          <a:lstStyle/>
          <a:p>
            <a:fld id="{94ED29D0-D79F-463A-946F-B2FD5AF0C406}" type="slidenum">
              <a:rPr lang="en-US" smtClean="0"/>
              <a:t>‹#›</a:t>
            </a:fld>
            <a:endParaRPr lang="en-US"/>
          </a:p>
        </p:txBody>
      </p:sp>
    </p:spTree>
    <p:extLst>
      <p:ext uri="{BB962C8B-B14F-4D97-AF65-F5344CB8AC3E}">
        <p14:creationId xmlns:p14="http://schemas.microsoft.com/office/powerpoint/2010/main" val="2337739485"/>
      </p:ext>
    </p:extLst>
  </p:cSld>
  <p:clrMapOvr>
    <a:masterClrMapping/>
  </p:clrMapOvr>
  <mc:AlternateContent xmlns:mc="http://schemas.openxmlformats.org/markup-compatibility/2006" xmlns:p14="http://schemas.microsoft.com/office/powerpoint/2010/main">
    <mc:Choice Requires="p14">
      <p:transition spd="slow" p14:dur="8000" advClick="0" advTm="8000">
        <p14:ferris dir="l"/>
      </p:transition>
    </mc:Choice>
    <mc:Fallback xmlns="">
      <p:transition xmlns:p14="http://schemas.microsoft.com/office/powerpoint/2010/main" spd="slow" advClick="0" advTm="8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2A7927-6DBE-49E6-951A-8469F131FD47}" type="datetime8">
              <a:rPr lang="en-US" smtClean="0"/>
              <a:t>10/24/2018 7:53 PM</a:t>
            </a:fld>
            <a:endParaRPr lang="en-US"/>
          </a:p>
        </p:txBody>
      </p:sp>
      <p:sp>
        <p:nvSpPr>
          <p:cNvPr id="5" name="Footer Placeholder 4"/>
          <p:cNvSpPr>
            <a:spLocks noGrp="1"/>
          </p:cNvSpPr>
          <p:nvPr>
            <p:ph type="ftr" sz="quarter" idx="11"/>
          </p:nvPr>
        </p:nvSpPr>
        <p:spPr/>
        <p:txBody>
          <a:bodyPr/>
          <a:lstStyle/>
          <a:p>
            <a:r>
              <a:rPr lang="en-CA"/>
              <a:t>ICIWorld Webina</a:t>
            </a:r>
            <a:endParaRPr lang="en-US"/>
          </a:p>
        </p:txBody>
      </p:sp>
      <p:sp>
        <p:nvSpPr>
          <p:cNvPr id="6" name="Slide Number Placeholder 5"/>
          <p:cNvSpPr>
            <a:spLocks noGrp="1"/>
          </p:cNvSpPr>
          <p:nvPr>
            <p:ph type="sldNum" sz="quarter" idx="12"/>
          </p:nvPr>
        </p:nvSpPr>
        <p:spPr/>
        <p:txBody>
          <a:bodyPr/>
          <a:lstStyle/>
          <a:p>
            <a:fld id="{94ED29D0-D79F-463A-946F-B2FD5AF0C406}" type="slidenum">
              <a:rPr lang="en-US" smtClean="0"/>
              <a:t>‹#›</a:t>
            </a:fld>
            <a:endParaRPr lang="en-US"/>
          </a:p>
        </p:txBody>
      </p:sp>
    </p:spTree>
    <p:extLst>
      <p:ext uri="{BB962C8B-B14F-4D97-AF65-F5344CB8AC3E}">
        <p14:creationId xmlns:p14="http://schemas.microsoft.com/office/powerpoint/2010/main" val="2670813866"/>
      </p:ext>
    </p:extLst>
  </p:cSld>
  <p:clrMapOvr>
    <a:masterClrMapping/>
  </p:clrMapOvr>
  <mc:AlternateContent xmlns:mc="http://schemas.openxmlformats.org/markup-compatibility/2006" xmlns:p14="http://schemas.microsoft.com/office/powerpoint/2010/main">
    <mc:Choice Requires="p14">
      <p:transition spd="slow" p14:dur="8000" advClick="0" advTm="8000">
        <p14:ferris dir="l"/>
      </p:transition>
    </mc:Choice>
    <mc:Fallback xmlns="">
      <p:transition xmlns:p14="http://schemas.microsoft.com/office/powerpoint/2010/main" spd="slow" advClick="0" advTm="8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C39292-78AC-4CF7-995C-607F37C19F38}" type="datetime8">
              <a:rPr lang="en-US" smtClean="0"/>
              <a:t>10/24/2018 7:53 PM</a:t>
            </a:fld>
            <a:endParaRPr lang="en-US"/>
          </a:p>
        </p:txBody>
      </p:sp>
      <p:sp>
        <p:nvSpPr>
          <p:cNvPr id="5" name="Footer Placeholder 4"/>
          <p:cNvSpPr>
            <a:spLocks noGrp="1"/>
          </p:cNvSpPr>
          <p:nvPr>
            <p:ph type="ftr" sz="quarter" idx="11"/>
          </p:nvPr>
        </p:nvSpPr>
        <p:spPr/>
        <p:txBody>
          <a:bodyPr/>
          <a:lstStyle/>
          <a:p>
            <a:r>
              <a:rPr lang="en-CA"/>
              <a:t>ICIWorld Webina</a:t>
            </a:r>
            <a:endParaRPr lang="en-US"/>
          </a:p>
        </p:txBody>
      </p:sp>
      <p:sp>
        <p:nvSpPr>
          <p:cNvPr id="6" name="Slide Number Placeholder 5"/>
          <p:cNvSpPr>
            <a:spLocks noGrp="1"/>
          </p:cNvSpPr>
          <p:nvPr>
            <p:ph type="sldNum" sz="quarter" idx="12"/>
          </p:nvPr>
        </p:nvSpPr>
        <p:spPr/>
        <p:txBody>
          <a:bodyPr/>
          <a:lstStyle/>
          <a:p>
            <a:fld id="{94ED29D0-D79F-463A-946F-B2FD5AF0C406}" type="slidenum">
              <a:rPr lang="en-US" smtClean="0"/>
              <a:t>‹#›</a:t>
            </a:fld>
            <a:endParaRPr lang="en-US"/>
          </a:p>
        </p:txBody>
      </p:sp>
    </p:spTree>
    <p:extLst>
      <p:ext uri="{BB962C8B-B14F-4D97-AF65-F5344CB8AC3E}">
        <p14:creationId xmlns:p14="http://schemas.microsoft.com/office/powerpoint/2010/main" val="3336402575"/>
      </p:ext>
    </p:extLst>
  </p:cSld>
  <p:clrMapOvr>
    <a:masterClrMapping/>
  </p:clrMapOvr>
  <mc:AlternateContent xmlns:mc="http://schemas.openxmlformats.org/markup-compatibility/2006" xmlns:p14="http://schemas.microsoft.com/office/powerpoint/2010/main">
    <mc:Choice Requires="p14">
      <p:transition spd="slow" p14:dur="8000" advClick="0" advTm="8000">
        <p14:ferris dir="l"/>
      </p:transition>
    </mc:Choice>
    <mc:Fallback xmlns="">
      <p:transition xmlns:p14="http://schemas.microsoft.com/office/powerpoint/2010/main" spd="slow" advClick="0" advTm="8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8C56E19-E1DA-464C-812F-E4274136AF72}" type="datetime8">
              <a:rPr lang="en-US" smtClean="0"/>
              <a:t>10/24/2018 7:53 PM</a:t>
            </a:fld>
            <a:endParaRPr lang="en-US"/>
          </a:p>
        </p:txBody>
      </p:sp>
      <p:sp>
        <p:nvSpPr>
          <p:cNvPr id="6" name="Footer Placeholder 5"/>
          <p:cNvSpPr>
            <a:spLocks noGrp="1"/>
          </p:cNvSpPr>
          <p:nvPr>
            <p:ph type="ftr" sz="quarter" idx="11"/>
          </p:nvPr>
        </p:nvSpPr>
        <p:spPr/>
        <p:txBody>
          <a:bodyPr/>
          <a:lstStyle/>
          <a:p>
            <a:r>
              <a:rPr lang="en-CA"/>
              <a:t>ICIWorld Webina</a:t>
            </a:r>
            <a:endParaRPr lang="en-US"/>
          </a:p>
        </p:txBody>
      </p:sp>
      <p:sp>
        <p:nvSpPr>
          <p:cNvPr id="7" name="Slide Number Placeholder 6"/>
          <p:cNvSpPr>
            <a:spLocks noGrp="1"/>
          </p:cNvSpPr>
          <p:nvPr>
            <p:ph type="sldNum" sz="quarter" idx="12"/>
          </p:nvPr>
        </p:nvSpPr>
        <p:spPr/>
        <p:txBody>
          <a:bodyPr/>
          <a:lstStyle/>
          <a:p>
            <a:fld id="{94ED29D0-D79F-463A-946F-B2FD5AF0C406}" type="slidenum">
              <a:rPr lang="en-US" smtClean="0"/>
              <a:t>‹#›</a:t>
            </a:fld>
            <a:endParaRPr lang="en-US"/>
          </a:p>
        </p:txBody>
      </p:sp>
    </p:spTree>
    <p:extLst>
      <p:ext uri="{BB962C8B-B14F-4D97-AF65-F5344CB8AC3E}">
        <p14:creationId xmlns:p14="http://schemas.microsoft.com/office/powerpoint/2010/main" val="3427431971"/>
      </p:ext>
    </p:extLst>
  </p:cSld>
  <p:clrMapOvr>
    <a:masterClrMapping/>
  </p:clrMapOvr>
  <mc:AlternateContent xmlns:mc="http://schemas.openxmlformats.org/markup-compatibility/2006" xmlns:p14="http://schemas.microsoft.com/office/powerpoint/2010/main">
    <mc:Choice Requires="p14">
      <p:transition spd="slow" p14:dur="8000" advClick="0" advTm="8000">
        <p14:ferris dir="l"/>
      </p:transition>
    </mc:Choice>
    <mc:Fallback xmlns="">
      <p:transition xmlns:p14="http://schemas.microsoft.com/office/powerpoint/2010/main" spd="slow" advClick="0" advTm="8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F00699-ACD0-41A5-B198-107B745B80C3}" type="datetime8">
              <a:rPr lang="en-US" smtClean="0"/>
              <a:t>10/24/2018 7:53 PM</a:t>
            </a:fld>
            <a:endParaRPr lang="en-US"/>
          </a:p>
        </p:txBody>
      </p:sp>
      <p:sp>
        <p:nvSpPr>
          <p:cNvPr id="8" name="Footer Placeholder 7"/>
          <p:cNvSpPr>
            <a:spLocks noGrp="1"/>
          </p:cNvSpPr>
          <p:nvPr>
            <p:ph type="ftr" sz="quarter" idx="11"/>
          </p:nvPr>
        </p:nvSpPr>
        <p:spPr/>
        <p:txBody>
          <a:bodyPr/>
          <a:lstStyle/>
          <a:p>
            <a:r>
              <a:rPr lang="en-CA"/>
              <a:t>ICIWorld Webina</a:t>
            </a:r>
            <a:endParaRPr lang="en-US"/>
          </a:p>
        </p:txBody>
      </p:sp>
      <p:sp>
        <p:nvSpPr>
          <p:cNvPr id="9" name="Slide Number Placeholder 8"/>
          <p:cNvSpPr>
            <a:spLocks noGrp="1"/>
          </p:cNvSpPr>
          <p:nvPr>
            <p:ph type="sldNum" sz="quarter" idx="12"/>
          </p:nvPr>
        </p:nvSpPr>
        <p:spPr/>
        <p:txBody>
          <a:bodyPr/>
          <a:lstStyle/>
          <a:p>
            <a:fld id="{94ED29D0-D79F-463A-946F-B2FD5AF0C406}" type="slidenum">
              <a:rPr lang="en-US" smtClean="0"/>
              <a:t>‹#›</a:t>
            </a:fld>
            <a:endParaRPr lang="en-US"/>
          </a:p>
        </p:txBody>
      </p:sp>
    </p:spTree>
    <p:extLst>
      <p:ext uri="{BB962C8B-B14F-4D97-AF65-F5344CB8AC3E}">
        <p14:creationId xmlns:p14="http://schemas.microsoft.com/office/powerpoint/2010/main" val="2170886608"/>
      </p:ext>
    </p:extLst>
  </p:cSld>
  <p:clrMapOvr>
    <a:masterClrMapping/>
  </p:clrMapOvr>
  <mc:AlternateContent xmlns:mc="http://schemas.openxmlformats.org/markup-compatibility/2006" xmlns:p14="http://schemas.microsoft.com/office/powerpoint/2010/main">
    <mc:Choice Requires="p14">
      <p:transition spd="slow" p14:dur="8000" advClick="0" advTm="8000">
        <p14:ferris dir="l"/>
      </p:transition>
    </mc:Choice>
    <mc:Fallback xmlns="">
      <p:transition xmlns:p14="http://schemas.microsoft.com/office/powerpoint/2010/main" spd="slow" advClick="0" advTm="8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50AE6B9-D5C4-42D2-BFAB-23F41BE497BB}" type="datetime8">
              <a:rPr lang="en-US" smtClean="0"/>
              <a:t>10/24/2018 7:53 PM</a:t>
            </a:fld>
            <a:endParaRPr lang="en-US"/>
          </a:p>
        </p:txBody>
      </p:sp>
      <p:sp>
        <p:nvSpPr>
          <p:cNvPr id="4" name="Footer Placeholder 3"/>
          <p:cNvSpPr>
            <a:spLocks noGrp="1"/>
          </p:cNvSpPr>
          <p:nvPr>
            <p:ph type="ftr" sz="quarter" idx="11"/>
          </p:nvPr>
        </p:nvSpPr>
        <p:spPr/>
        <p:txBody>
          <a:bodyPr/>
          <a:lstStyle/>
          <a:p>
            <a:r>
              <a:rPr lang="en-CA"/>
              <a:t>ICIWorld Webina</a:t>
            </a:r>
            <a:endParaRPr lang="en-US"/>
          </a:p>
        </p:txBody>
      </p:sp>
      <p:sp>
        <p:nvSpPr>
          <p:cNvPr id="5" name="Slide Number Placeholder 4"/>
          <p:cNvSpPr>
            <a:spLocks noGrp="1"/>
          </p:cNvSpPr>
          <p:nvPr>
            <p:ph type="sldNum" sz="quarter" idx="12"/>
          </p:nvPr>
        </p:nvSpPr>
        <p:spPr/>
        <p:txBody>
          <a:bodyPr/>
          <a:lstStyle/>
          <a:p>
            <a:fld id="{94ED29D0-D79F-463A-946F-B2FD5AF0C406}" type="slidenum">
              <a:rPr lang="en-US" smtClean="0"/>
              <a:t>‹#›</a:t>
            </a:fld>
            <a:endParaRPr lang="en-US"/>
          </a:p>
        </p:txBody>
      </p:sp>
    </p:spTree>
    <p:extLst>
      <p:ext uri="{BB962C8B-B14F-4D97-AF65-F5344CB8AC3E}">
        <p14:creationId xmlns:p14="http://schemas.microsoft.com/office/powerpoint/2010/main" val="504983012"/>
      </p:ext>
    </p:extLst>
  </p:cSld>
  <p:clrMapOvr>
    <a:masterClrMapping/>
  </p:clrMapOvr>
  <mc:AlternateContent xmlns:mc="http://schemas.openxmlformats.org/markup-compatibility/2006" xmlns:p14="http://schemas.microsoft.com/office/powerpoint/2010/main">
    <mc:Choice Requires="p14">
      <p:transition spd="slow" p14:dur="8000" advClick="0" advTm="8000">
        <p14:ferris dir="l"/>
      </p:transition>
    </mc:Choice>
    <mc:Fallback xmlns="">
      <p:transition xmlns:p14="http://schemas.microsoft.com/office/powerpoint/2010/main" spd="slow" advClick="0" advTm="8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4FB42B-2372-46F3-AD5E-E553E22B5554}" type="datetime8">
              <a:rPr lang="en-US" smtClean="0"/>
              <a:t>10/24/2018 7:53 PM</a:t>
            </a:fld>
            <a:endParaRPr lang="en-US"/>
          </a:p>
        </p:txBody>
      </p:sp>
      <p:sp>
        <p:nvSpPr>
          <p:cNvPr id="3" name="Footer Placeholder 2"/>
          <p:cNvSpPr>
            <a:spLocks noGrp="1"/>
          </p:cNvSpPr>
          <p:nvPr>
            <p:ph type="ftr" sz="quarter" idx="11"/>
          </p:nvPr>
        </p:nvSpPr>
        <p:spPr/>
        <p:txBody>
          <a:bodyPr/>
          <a:lstStyle/>
          <a:p>
            <a:r>
              <a:rPr lang="en-CA"/>
              <a:t>ICIWorld Webina</a:t>
            </a:r>
            <a:endParaRPr lang="en-US"/>
          </a:p>
        </p:txBody>
      </p:sp>
      <p:sp>
        <p:nvSpPr>
          <p:cNvPr id="4" name="Slide Number Placeholder 3"/>
          <p:cNvSpPr>
            <a:spLocks noGrp="1"/>
          </p:cNvSpPr>
          <p:nvPr>
            <p:ph type="sldNum" sz="quarter" idx="12"/>
          </p:nvPr>
        </p:nvSpPr>
        <p:spPr/>
        <p:txBody>
          <a:bodyPr/>
          <a:lstStyle/>
          <a:p>
            <a:fld id="{94ED29D0-D79F-463A-946F-B2FD5AF0C406}" type="slidenum">
              <a:rPr lang="en-US" smtClean="0"/>
              <a:t>‹#›</a:t>
            </a:fld>
            <a:endParaRPr lang="en-US"/>
          </a:p>
        </p:txBody>
      </p:sp>
    </p:spTree>
    <p:extLst>
      <p:ext uri="{BB962C8B-B14F-4D97-AF65-F5344CB8AC3E}">
        <p14:creationId xmlns:p14="http://schemas.microsoft.com/office/powerpoint/2010/main" val="2029911717"/>
      </p:ext>
    </p:extLst>
  </p:cSld>
  <p:clrMapOvr>
    <a:masterClrMapping/>
  </p:clrMapOvr>
  <mc:AlternateContent xmlns:mc="http://schemas.openxmlformats.org/markup-compatibility/2006" xmlns:p14="http://schemas.microsoft.com/office/powerpoint/2010/main">
    <mc:Choice Requires="p14">
      <p:transition spd="slow" p14:dur="8000" advClick="0" advTm="8000">
        <p14:ferris dir="l"/>
      </p:transition>
    </mc:Choice>
    <mc:Fallback xmlns="">
      <p:transition xmlns:p14="http://schemas.microsoft.com/office/powerpoint/2010/main" spd="slow" advClick="0" advTm="8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28A0BB-3813-4D21-A0D8-6BAAF6FF23C1}" type="datetime8">
              <a:rPr lang="en-US" smtClean="0"/>
              <a:t>10/24/2018 7:53 PM</a:t>
            </a:fld>
            <a:endParaRPr lang="en-US"/>
          </a:p>
        </p:txBody>
      </p:sp>
      <p:sp>
        <p:nvSpPr>
          <p:cNvPr id="6" name="Footer Placeholder 5"/>
          <p:cNvSpPr>
            <a:spLocks noGrp="1"/>
          </p:cNvSpPr>
          <p:nvPr>
            <p:ph type="ftr" sz="quarter" idx="11"/>
          </p:nvPr>
        </p:nvSpPr>
        <p:spPr/>
        <p:txBody>
          <a:bodyPr/>
          <a:lstStyle/>
          <a:p>
            <a:r>
              <a:rPr lang="en-CA"/>
              <a:t>ICIWorld Webina</a:t>
            </a:r>
            <a:endParaRPr lang="en-US"/>
          </a:p>
        </p:txBody>
      </p:sp>
      <p:sp>
        <p:nvSpPr>
          <p:cNvPr id="7" name="Slide Number Placeholder 6"/>
          <p:cNvSpPr>
            <a:spLocks noGrp="1"/>
          </p:cNvSpPr>
          <p:nvPr>
            <p:ph type="sldNum" sz="quarter" idx="12"/>
          </p:nvPr>
        </p:nvSpPr>
        <p:spPr/>
        <p:txBody>
          <a:bodyPr/>
          <a:lstStyle/>
          <a:p>
            <a:fld id="{94ED29D0-D79F-463A-946F-B2FD5AF0C406}" type="slidenum">
              <a:rPr lang="en-US" smtClean="0"/>
              <a:t>‹#›</a:t>
            </a:fld>
            <a:endParaRPr lang="en-US"/>
          </a:p>
        </p:txBody>
      </p:sp>
    </p:spTree>
    <p:extLst>
      <p:ext uri="{BB962C8B-B14F-4D97-AF65-F5344CB8AC3E}">
        <p14:creationId xmlns:p14="http://schemas.microsoft.com/office/powerpoint/2010/main" val="249615985"/>
      </p:ext>
    </p:extLst>
  </p:cSld>
  <p:clrMapOvr>
    <a:masterClrMapping/>
  </p:clrMapOvr>
  <mc:AlternateContent xmlns:mc="http://schemas.openxmlformats.org/markup-compatibility/2006" xmlns:p14="http://schemas.microsoft.com/office/powerpoint/2010/main">
    <mc:Choice Requires="p14">
      <p:transition spd="slow" p14:dur="8000" advClick="0" advTm="8000">
        <p14:ferris dir="l"/>
      </p:transition>
    </mc:Choice>
    <mc:Fallback xmlns="">
      <p:transition xmlns:p14="http://schemas.microsoft.com/office/powerpoint/2010/main" spd="slow" advClick="0" advTm="8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E843348-35DB-4A3D-9AC8-12FEF44003B2}" type="datetime8">
              <a:rPr lang="en-US" smtClean="0"/>
              <a:t>10/24/2018 7:53 PM</a:t>
            </a:fld>
            <a:endParaRPr lang="en-US"/>
          </a:p>
        </p:txBody>
      </p:sp>
      <p:sp>
        <p:nvSpPr>
          <p:cNvPr id="6" name="Footer Placeholder 5"/>
          <p:cNvSpPr>
            <a:spLocks noGrp="1"/>
          </p:cNvSpPr>
          <p:nvPr>
            <p:ph type="ftr" sz="quarter" idx="11"/>
          </p:nvPr>
        </p:nvSpPr>
        <p:spPr/>
        <p:txBody>
          <a:bodyPr/>
          <a:lstStyle/>
          <a:p>
            <a:r>
              <a:rPr lang="en-CA"/>
              <a:t>ICIWorld Webina</a:t>
            </a:r>
            <a:endParaRPr lang="en-US"/>
          </a:p>
        </p:txBody>
      </p:sp>
      <p:sp>
        <p:nvSpPr>
          <p:cNvPr id="7" name="Slide Number Placeholder 6"/>
          <p:cNvSpPr>
            <a:spLocks noGrp="1"/>
          </p:cNvSpPr>
          <p:nvPr>
            <p:ph type="sldNum" sz="quarter" idx="12"/>
          </p:nvPr>
        </p:nvSpPr>
        <p:spPr/>
        <p:txBody>
          <a:bodyPr/>
          <a:lstStyle/>
          <a:p>
            <a:fld id="{94ED29D0-D79F-463A-946F-B2FD5AF0C406}" type="slidenum">
              <a:rPr lang="en-US" smtClean="0"/>
              <a:t>‹#›</a:t>
            </a:fld>
            <a:endParaRPr lang="en-US"/>
          </a:p>
        </p:txBody>
      </p:sp>
    </p:spTree>
    <p:extLst>
      <p:ext uri="{BB962C8B-B14F-4D97-AF65-F5344CB8AC3E}">
        <p14:creationId xmlns:p14="http://schemas.microsoft.com/office/powerpoint/2010/main" val="1991727149"/>
      </p:ext>
    </p:extLst>
  </p:cSld>
  <p:clrMapOvr>
    <a:masterClrMapping/>
  </p:clrMapOvr>
  <mc:AlternateContent xmlns:mc="http://schemas.openxmlformats.org/markup-compatibility/2006" xmlns:p14="http://schemas.microsoft.com/office/powerpoint/2010/main">
    <mc:Choice Requires="p14">
      <p:transition spd="slow" p14:dur="8000" advClick="0" advTm="8000">
        <p14:ferris dir="l"/>
      </p:transition>
    </mc:Choice>
    <mc:Fallback xmlns="">
      <p:transition xmlns:p14="http://schemas.microsoft.com/office/powerpoint/2010/main" spd="slow" advClick="0" advTm="8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56EE0A-B96F-4135-BDA1-FEDF973F7336}" type="datetime8">
              <a:rPr lang="en-US" smtClean="0"/>
              <a:t>10/24/2018 7:53 PM</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a:t>ICIWorld Webina</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ED29D0-D79F-463A-946F-B2FD5AF0C406}" type="slidenum">
              <a:rPr lang="en-US" smtClean="0"/>
              <a:t>‹#›</a:t>
            </a:fld>
            <a:endParaRPr lang="en-US"/>
          </a:p>
        </p:txBody>
      </p:sp>
    </p:spTree>
    <p:extLst>
      <p:ext uri="{BB962C8B-B14F-4D97-AF65-F5344CB8AC3E}">
        <p14:creationId xmlns:p14="http://schemas.microsoft.com/office/powerpoint/2010/main" val="178405605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0" advClick="0" advTm="8000">
        <p14:ferris dir="l"/>
      </p:transition>
    </mc:Choice>
    <mc:Fallback xmlns="">
      <p:transition xmlns:p14="http://schemas.microsoft.com/office/powerpoint/2010/main" spd="slow" advClick="0" advTm="8000">
        <p:fade/>
      </p:transition>
    </mc:Fallback>
  </mc:AlternateConten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hyperlink" Target="http://www.acresrealestate.com/" TargetMode="External"/><Relationship Id="rId4" Type="http://schemas.openxmlformats.org/officeDocument/2006/relationships/hyperlink" Target="https://youtu.be/u4OBW8R04wc"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amtherealtor.com/" TargetMode="External"/><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hyperlink" Target="http://iciworld.info/wordpress/wp-content/uploads/2013/05/roy_lep_com_ham.gif"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7.jpg"/><Relationship Id="rId11" Type="http://schemas.openxmlformats.org/officeDocument/2006/relationships/image" Target="../media/image12.jpg"/><Relationship Id="rId5" Type="http://schemas.openxmlformats.org/officeDocument/2006/relationships/image" Target="../media/image6.jpg"/><Relationship Id="rId10"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16.png"/><Relationship Id="rId5" Type="http://schemas.openxmlformats.org/officeDocument/2006/relationships/image" Target="../media/image15.jpg"/><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86771"/>
            <a:ext cx="12192000" cy="1200329"/>
          </a:xfrm>
          <a:prstGeom prst="rect">
            <a:avLst/>
          </a:prstGeom>
          <a:noFill/>
          <a:effectLst>
            <a:reflection blurRad="6350" stA="52000" endA="300" endPos="35000" dir="5400000" sy="-100000" algn="bl" rotWithShape="0"/>
          </a:effectLst>
        </p:spPr>
        <p:txBody>
          <a:bodyPr wrap="square" rtlCol="0">
            <a:spAutoFit/>
          </a:bodyPr>
          <a:lstStyle/>
          <a:p>
            <a:pPr algn="ctr"/>
            <a:r>
              <a:rPr lang="en-US" sz="7200" dirty="0" err="1">
                <a:ln w="10160">
                  <a:solidFill>
                    <a:schemeClr val="tx1"/>
                  </a:solidFill>
                  <a:prstDash val="solid"/>
                </a:ln>
                <a:solidFill>
                  <a:schemeClr val="accent5">
                    <a:lumMod val="50000"/>
                  </a:schemeClr>
                </a:solidFill>
                <a:effectLst>
                  <a:outerShdw blurRad="38100" dist="32000" dir="5400000" algn="tl">
                    <a:srgbClr val="000000">
                      <a:alpha val="30000"/>
                    </a:srgbClr>
                  </a:outerShdw>
                </a:effectLst>
                <a:latin typeface="Times"/>
                <a:cs typeface="Times"/>
              </a:rPr>
              <a:t>ICIWorld.com</a:t>
            </a:r>
            <a:endParaRPr lang="en-US" sz="7200" dirty="0">
              <a:ln w="10160">
                <a:solidFill>
                  <a:schemeClr val="tx1"/>
                </a:solidFill>
                <a:prstDash val="solid"/>
              </a:ln>
              <a:solidFill>
                <a:schemeClr val="accent5">
                  <a:lumMod val="50000"/>
                </a:schemeClr>
              </a:solidFill>
              <a:effectLst>
                <a:outerShdw blurRad="38100" dist="32000" dir="5400000" algn="tl">
                  <a:srgbClr val="000000">
                    <a:alpha val="30000"/>
                  </a:srgbClr>
                </a:outerShdw>
              </a:effectLst>
              <a:latin typeface="Times"/>
              <a:cs typeface="Times"/>
            </a:endParaRPr>
          </a:p>
        </p:txBody>
      </p:sp>
      <p:sp>
        <p:nvSpPr>
          <p:cNvPr id="3" name="Rectangle 2"/>
          <p:cNvSpPr/>
          <p:nvPr/>
        </p:nvSpPr>
        <p:spPr>
          <a:xfrm>
            <a:off x="2220204" y="4650528"/>
            <a:ext cx="7866108" cy="1077218"/>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Industrial, Commercial, investment REAL ESTATE INFORMATION LISTING SERVICE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2456" y="2094211"/>
            <a:ext cx="7604790" cy="2540000"/>
          </a:xfrm>
          <a:prstGeom prst="rect">
            <a:avLst/>
          </a:prstGeom>
        </p:spPr>
      </p:pic>
      <p:sp>
        <p:nvSpPr>
          <p:cNvPr id="6" name="Footer Placeholder 5">
            <a:extLst>
              <a:ext uri="{FF2B5EF4-FFF2-40B4-BE49-F238E27FC236}">
                <a16:creationId xmlns:a16="http://schemas.microsoft.com/office/drawing/2014/main" id="{33382FFA-3B5B-4910-98BC-9DC797BD3D99}"/>
              </a:ext>
            </a:extLst>
          </p:cNvPr>
          <p:cNvSpPr>
            <a:spLocks noGrp="1"/>
          </p:cNvSpPr>
          <p:nvPr>
            <p:ph type="ftr" sz="quarter" idx="11"/>
          </p:nvPr>
        </p:nvSpPr>
        <p:spPr/>
        <p:txBody>
          <a:bodyPr/>
          <a:lstStyle/>
          <a:p>
            <a:r>
              <a:rPr lang="en-CA"/>
              <a:t>ICIWorld Webina</a:t>
            </a:r>
            <a:endParaRPr lang="en-US"/>
          </a:p>
        </p:txBody>
      </p:sp>
    </p:spTree>
    <p:extLst>
      <p:ext uri="{BB962C8B-B14F-4D97-AF65-F5344CB8AC3E}">
        <p14:creationId xmlns:p14="http://schemas.microsoft.com/office/powerpoint/2010/main" val="1563093147"/>
      </p:ext>
    </p:extLst>
  </p:cSld>
  <p:clrMapOvr>
    <a:masterClrMapping/>
  </p:clrMapOvr>
  <mc:AlternateContent xmlns:mc="http://schemas.openxmlformats.org/markup-compatibility/2006" xmlns:p14="http://schemas.microsoft.com/office/powerpoint/2010/main">
    <mc:Choice Requires="p14">
      <p:transition spd="slow" advClick="0" advTm="9000">
        <p14:ferris dir="l"/>
      </p:transition>
    </mc:Choice>
    <mc:Fallback xmlns="">
      <p:transition xmlns:p14="http://schemas.microsoft.com/office/powerpoint/2010/main" spd="slow" advClick="0" advTm="9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acres real est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120" y="4831902"/>
            <a:ext cx="3238500" cy="1409700"/>
          </a:xfrm>
          <a:prstGeom prst="rect">
            <a:avLst/>
          </a:prstGeom>
          <a:noFill/>
          <a:extLst>
            <a:ext uri="{909E8E84-426E-40dd-AFC4-6F175D3DCCD1}">
              <a14:hiddenFill xmlns="" xmlns:a14="http://schemas.microsoft.com/office/drawing/2010/main">
                <a:solidFill>
                  <a:srgbClr val="FFFFFF"/>
                </a:solidFill>
              </a14:hiddenFill>
            </a:ext>
          </a:extLst>
        </p:spPr>
      </p:pic>
      <p:pic>
        <p:nvPicPr>
          <p:cNvPr id="5124" name="Picture 4" descr="Image result for acres real est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120" y="325582"/>
            <a:ext cx="1914525" cy="2390775"/>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angle 1"/>
          <p:cNvSpPr/>
          <p:nvPr/>
        </p:nvSpPr>
        <p:spPr>
          <a:xfrm>
            <a:off x="2955637" y="861584"/>
            <a:ext cx="8044872" cy="3970318"/>
          </a:xfrm>
          <a:prstGeom prst="rect">
            <a:avLst/>
          </a:prstGeom>
        </p:spPr>
        <p:txBody>
          <a:bodyPr wrap="square">
            <a:spAutoFit/>
          </a:bodyPr>
          <a:lstStyle/>
          <a:p>
            <a:r>
              <a:rPr lang="en-US" sz="2800" dirty="0">
                <a:solidFill>
                  <a:schemeClr val="accent1">
                    <a:lumMod val="50000"/>
                  </a:schemeClr>
                </a:solidFill>
                <a:hlinkClick r:id="rId4"/>
              </a:rPr>
              <a:t>Video Recording from Realtor Quest</a:t>
            </a:r>
            <a:r>
              <a:rPr lang="en-US" sz="2800" dirty="0">
                <a:solidFill>
                  <a:schemeClr val="accent1">
                    <a:lumMod val="50000"/>
                  </a:schemeClr>
                </a:solidFill>
              </a:rPr>
              <a:t> </a:t>
            </a:r>
            <a:r>
              <a:rPr lang="en-US" sz="2800" dirty="0" err="1">
                <a:solidFill>
                  <a:schemeClr val="accent1">
                    <a:lumMod val="50000"/>
                  </a:schemeClr>
                </a:solidFill>
              </a:rPr>
              <a:t>Param</a:t>
            </a:r>
            <a:r>
              <a:rPr lang="en-US" sz="2800" dirty="0">
                <a:solidFill>
                  <a:schemeClr val="accent1">
                    <a:lumMod val="50000"/>
                  </a:schemeClr>
                </a:solidFill>
              </a:rPr>
              <a:t> Sidhu, CCIM, CEO-Broker of Record, </a:t>
            </a:r>
            <a:r>
              <a:rPr lang="en-US" sz="2800" dirty="0">
                <a:solidFill>
                  <a:schemeClr val="accent1">
                    <a:lumMod val="50000"/>
                  </a:schemeClr>
                </a:solidFill>
                <a:hlinkClick r:id="rId5"/>
              </a:rPr>
              <a:t>Acres Real Estate Inc.</a:t>
            </a:r>
            <a:r>
              <a:rPr lang="en-US" sz="2800" dirty="0">
                <a:solidFill>
                  <a:schemeClr val="accent1">
                    <a:lumMod val="50000"/>
                  </a:schemeClr>
                </a:solidFill>
              </a:rPr>
              <a:t> – Commercial Real Estate Brokerage, has just informed me he has sold and leased several properties over the past year, such as leasing 24,000 sq. </a:t>
            </a:r>
            <a:r>
              <a:rPr lang="en-US" sz="2800" dirty="0" err="1">
                <a:solidFill>
                  <a:schemeClr val="accent1">
                    <a:lumMod val="50000"/>
                  </a:schemeClr>
                </a:solidFill>
              </a:rPr>
              <a:t>ft</a:t>
            </a:r>
            <a:r>
              <a:rPr lang="en-US" sz="2800" dirty="0">
                <a:solidFill>
                  <a:schemeClr val="accent1">
                    <a:lumMod val="50000"/>
                  </a:schemeClr>
                </a:solidFill>
              </a:rPr>
              <a:t> of industrial space, 1,000 sq. ft. offices, etc. He has sold 2,000 sq. </a:t>
            </a:r>
            <a:r>
              <a:rPr lang="en-US" sz="2800" dirty="0" err="1">
                <a:solidFill>
                  <a:schemeClr val="accent1">
                    <a:lumMod val="50000"/>
                  </a:schemeClr>
                </a:solidFill>
              </a:rPr>
              <a:t>ft</a:t>
            </a:r>
            <a:r>
              <a:rPr lang="en-US" sz="2800" dirty="0">
                <a:solidFill>
                  <a:schemeClr val="accent1">
                    <a:lumMod val="50000"/>
                  </a:schemeClr>
                </a:solidFill>
              </a:rPr>
              <a:t> of commercial retail condos.</a:t>
            </a:r>
          </a:p>
          <a:p>
            <a:r>
              <a:rPr lang="en-US" sz="2800" dirty="0" err="1">
                <a:solidFill>
                  <a:schemeClr val="accent1">
                    <a:lumMod val="50000"/>
                  </a:schemeClr>
                </a:solidFill>
              </a:rPr>
              <a:t>Param</a:t>
            </a:r>
            <a:r>
              <a:rPr lang="en-US" sz="2800" dirty="0">
                <a:solidFill>
                  <a:schemeClr val="accent1">
                    <a:lumMod val="50000"/>
                  </a:schemeClr>
                </a:solidFill>
              </a:rPr>
              <a:t> </a:t>
            </a:r>
            <a:r>
              <a:rPr lang="en-US" sz="2800" dirty="0" err="1">
                <a:solidFill>
                  <a:schemeClr val="accent1">
                    <a:lumMod val="50000"/>
                  </a:schemeClr>
                </a:solidFill>
              </a:rPr>
              <a:t>Sidhu,CCIM</a:t>
            </a:r>
            <a:r>
              <a:rPr lang="en-US" sz="2800" dirty="0">
                <a:solidFill>
                  <a:schemeClr val="accent1">
                    <a:lumMod val="50000"/>
                  </a:schemeClr>
                </a:solidFill>
              </a:rPr>
              <a:t>, CEO-Broker of Record</a:t>
            </a:r>
          </a:p>
          <a:p>
            <a:r>
              <a:rPr lang="en-US" sz="2800" dirty="0">
                <a:solidFill>
                  <a:schemeClr val="accent1">
                    <a:lumMod val="50000"/>
                  </a:schemeClr>
                </a:solidFill>
              </a:rPr>
              <a:t>Acres Real Estate </a:t>
            </a:r>
            <a:r>
              <a:rPr lang="en-US" sz="2800" dirty="0" err="1">
                <a:solidFill>
                  <a:schemeClr val="accent1">
                    <a:lumMod val="50000"/>
                  </a:schemeClr>
                </a:solidFill>
              </a:rPr>
              <a:t>Inc</a:t>
            </a:r>
            <a:endParaRPr lang="en-US" sz="2800" dirty="0">
              <a:solidFill>
                <a:schemeClr val="accent1">
                  <a:lumMod val="50000"/>
                </a:schemeClr>
              </a:solidFill>
            </a:endParaRPr>
          </a:p>
        </p:txBody>
      </p:sp>
      <p:sp>
        <p:nvSpPr>
          <p:cNvPr id="5" name="Rectangle 4"/>
          <p:cNvSpPr/>
          <p:nvPr/>
        </p:nvSpPr>
        <p:spPr>
          <a:xfrm>
            <a:off x="4423390" y="4871838"/>
            <a:ext cx="7232073" cy="369332"/>
          </a:xfrm>
          <a:prstGeom prst="rect">
            <a:avLst/>
          </a:prstGeom>
        </p:spPr>
        <p:txBody>
          <a:bodyPr wrap="square">
            <a:spAutoFit/>
          </a:bodyPr>
          <a:lstStyle/>
          <a:p>
            <a:r>
              <a:rPr lang="en-US" dirty="0"/>
              <a:t>https://www.youtube.com/watch?v=u4OBW8R04wc&amp;feature=youtu.be</a:t>
            </a:r>
          </a:p>
        </p:txBody>
      </p:sp>
      <p:sp>
        <p:nvSpPr>
          <p:cNvPr id="6" name="TextBox 5"/>
          <p:cNvSpPr txBox="1"/>
          <p:nvPr/>
        </p:nvSpPr>
        <p:spPr>
          <a:xfrm>
            <a:off x="4647203" y="5747027"/>
            <a:ext cx="7263527" cy="400110"/>
          </a:xfrm>
          <a:prstGeom prst="rect">
            <a:avLst/>
          </a:prstGeom>
          <a:gradFill flip="none" rotWithShape="1">
            <a:gsLst>
              <a:gs pos="0">
                <a:schemeClr val="tx1"/>
              </a:gs>
              <a:gs pos="100000">
                <a:schemeClr val="accent5">
                  <a:lumMod val="60000"/>
                  <a:lumOff val="40000"/>
                </a:schemeClr>
              </a:gs>
            </a:gsLst>
            <a:lin ang="5400000" scaled="0"/>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sz="2000" dirty="0">
                <a:solidFill>
                  <a:srgbClr val="203864"/>
                </a:solidFill>
              </a:rPr>
              <a:t>ICIWORLD.COM </a:t>
            </a:r>
            <a:r>
              <a:rPr lang="en-US" dirty="0">
                <a:solidFill>
                  <a:srgbClr val="203864"/>
                </a:solidFill>
              </a:rPr>
              <a:t> REAL ESTATE INFORMATION LISTING SERVICE since 1994</a:t>
            </a:r>
          </a:p>
        </p:txBody>
      </p:sp>
      <p:sp>
        <p:nvSpPr>
          <p:cNvPr id="4" name="Footer Placeholder 3"/>
          <p:cNvSpPr>
            <a:spLocks noGrp="1"/>
          </p:cNvSpPr>
          <p:nvPr>
            <p:ph type="ftr" sz="quarter" idx="11"/>
          </p:nvPr>
        </p:nvSpPr>
        <p:spPr/>
        <p:txBody>
          <a:bodyPr/>
          <a:lstStyle/>
          <a:p>
            <a:r>
              <a:rPr lang="en-CA">
                <a:solidFill>
                  <a:srgbClr val="C00000"/>
                </a:solidFill>
              </a:rPr>
              <a:t>ICIWorld Webina</a:t>
            </a:r>
            <a:endParaRPr lang="en-US" dirty="0">
              <a:solidFill>
                <a:srgbClr val="C00000"/>
              </a:solidFill>
            </a:endParaRPr>
          </a:p>
        </p:txBody>
      </p:sp>
    </p:spTree>
    <p:extLst>
      <p:ext uri="{BB962C8B-B14F-4D97-AF65-F5344CB8AC3E}">
        <p14:creationId xmlns:p14="http://schemas.microsoft.com/office/powerpoint/2010/main" val="3224174994"/>
      </p:ext>
    </p:extLst>
  </p:cSld>
  <p:clrMapOvr>
    <a:masterClrMapping/>
  </p:clrMapOvr>
  <mc:AlternateContent xmlns:mc="http://schemas.openxmlformats.org/markup-compatibility/2006" xmlns:p14="http://schemas.microsoft.com/office/powerpoint/2010/main">
    <mc:Choice Requires="p14">
      <p:transition spd="slow" advClick="0" advTm="9000">
        <p14:ferris dir="l"/>
      </p:transition>
    </mc:Choice>
    <mc:Fallback xmlns="">
      <p:transition xmlns:p14="http://schemas.microsoft.com/office/powerpoint/2010/main" spd="slow" advClick="0" advTm="9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www.iciworld.com/wordpress/wp-content/uploads/2016/06/intercity-150x1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439" y="1907826"/>
            <a:ext cx="1428750" cy="142875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Rectangle 5"/>
          <p:cNvSpPr>
            <a:spLocks noChangeArrowheads="1"/>
          </p:cNvSpPr>
          <p:nvPr/>
        </p:nvSpPr>
        <p:spPr bwMode="auto">
          <a:xfrm>
            <a:off x="2839287" y="828212"/>
            <a:ext cx="8962262" cy="37856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accent1">
                    <a:lumMod val="50000"/>
                  </a:schemeClr>
                </a:solidFill>
                <a:effectLst/>
                <a:latin typeface="Verdana" panose="020B0604030504040204" pitchFamily="34" charset="0"/>
                <a:ea typeface="Verdana" panose="020B0604030504040204" pitchFamily="34" charset="0"/>
                <a:cs typeface="Verdana" panose="020B0604030504040204" pitchFamily="34" charset="0"/>
              </a:rPr>
              <a:t>Amazing networking tool, protects clients confidential information, while marketing to masses.</a:t>
            </a:r>
            <a:br>
              <a:rPr kumimoji="0" lang="en-US" altLang="en-US" sz="2400" b="0" i="0" u="none" strike="noStrike" cap="none" normalizeH="0" baseline="0" dirty="0">
                <a:ln>
                  <a:noFill/>
                </a:ln>
                <a:solidFill>
                  <a:schemeClr val="accent1">
                    <a:lumMod val="50000"/>
                  </a:schemeClr>
                </a:solidFill>
                <a:effectLst/>
                <a:latin typeface="Verdana" panose="020B0604030504040204" pitchFamily="34" charset="0"/>
                <a:ea typeface="Verdana" panose="020B0604030504040204" pitchFamily="34" charset="0"/>
                <a:cs typeface="Verdana" panose="020B0604030504040204" pitchFamily="34" charset="0"/>
              </a:rPr>
            </a:br>
            <a:r>
              <a:rPr kumimoji="0" lang="en-US" altLang="en-US" sz="2400" b="0" i="0" u="none" strike="noStrike" cap="none" normalizeH="0" baseline="0" dirty="0">
                <a:ln>
                  <a:noFill/>
                </a:ln>
                <a:solidFill>
                  <a:schemeClr val="accent1">
                    <a:lumMod val="50000"/>
                  </a:schemeClr>
                </a:solidFill>
                <a:effectLst/>
                <a:latin typeface="Verdana" panose="020B0604030504040204" pitchFamily="34" charset="0"/>
                <a:ea typeface="Verdana" panose="020B0604030504040204" pitchFamily="34" charset="0"/>
                <a:cs typeface="Verdana" panose="020B0604030504040204" pitchFamily="34" charset="0"/>
              </a:rPr>
              <a:t>Sold $3,000,000 industrial, my listing, via broker, 30+ showings.</a:t>
            </a:r>
            <a:br>
              <a:rPr kumimoji="0" lang="en-US" altLang="en-US" sz="2400" b="0" i="0" u="none" strike="noStrike" cap="none" normalizeH="0" baseline="0" dirty="0">
                <a:ln>
                  <a:noFill/>
                </a:ln>
                <a:solidFill>
                  <a:schemeClr val="accent1">
                    <a:lumMod val="50000"/>
                  </a:schemeClr>
                </a:solidFill>
                <a:effectLst/>
                <a:latin typeface="Verdana" panose="020B0604030504040204" pitchFamily="34" charset="0"/>
                <a:ea typeface="Verdana" panose="020B0604030504040204" pitchFamily="34" charset="0"/>
                <a:cs typeface="Verdana" panose="020B0604030504040204" pitchFamily="34" charset="0"/>
              </a:rPr>
            </a:br>
            <a:r>
              <a:rPr kumimoji="0" lang="en-US" altLang="en-US" sz="2400" b="0" i="0" u="none" strike="noStrike" cap="none" normalizeH="0" baseline="0" dirty="0">
                <a:ln>
                  <a:noFill/>
                </a:ln>
                <a:solidFill>
                  <a:schemeClr val="accent1">
                    <a:lumMod val="50000"/>
                  </a:schemeClr>
                </a:solidFill>
                <a:effectLst/>
                <a:latin typeface="Verdana" panose="020B0604030504040204" pitchFamily="34" charset="0"/>
                <a:ea typeface="Verdana" panose="020B0604030504040204" pitchFamily="34" charset="0"/>
                <a:cs typeface="Verdana" panose="020B0604030504040204" pitchFamily="34" charset="0"/>
              </a:rPr>
              <a:t>Sold $7,500,000 land, my listing, direct buyer, 30+ calls.</a:t>
            </a:r>
            <a:br>
              <a:rPr kumimoji="0" lang="en-US" altLang="en-US" sz="2400" b="0" i="0" u="none" strike="noStrike" cap="none" normalizeH="0" baseline="0" dirty="0">
                <a:ln>
                  <a:noFill/>
                </a:ln>
                <a:solidFill>
                  <a:schemeClr val="accent1">
                    <a:lumMod val="50000"/>
                  </a:schemeClr>
                </a:solidFill>
                <a:effectLst/>
                <a:latin typeface="Verdana" panose="020B0604030504040204" pitchFamily="34" charset="0"/>
                <a:ea typeface="Verdana" panose="020B0604030504040204" pitchFamily="34" charset="0"/>
                <a:cs typeface="Verdana" panose="020B0604030504040204" pitchFamily="34" charset="0"/>
              </a:rPr>
            </a:br>
            <a:r>
              <a:rPr kumimoji="0" lang="en-US" altLang="en-US" sz="2400" b="0" i="0" u="none" strike="noStrike" cap="none" normalizeH="0" baseline="0" dirty="0">
                <a:ln>
                  <a:noFill/>
                </a:ln>
                <a:solidFill>
                  <a:schemeClr val="accent1">
                    <a:lumMod val="50000"/>
                  </a:schemeClr>
                </a:solidFill>
                <a:effectLst/>
                <a:latin typeface="Verdana" panose="020B0604030504040204" pitchFamily="34" charset="0"/>
                <a:ea typeface="Verdana" panose="020B0604030504040204" pitchFamily="34" charset="0"/>
                <a:cs typeface="Verdana" panose="020B0604030504040204" pitchFamily="34" charset="0"/>
              </a:rPr>
              <a:t>Several other deals in the pipeline – land, industrial, commercial Essential tool for commercial brokers.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err="1">
                <a:ln>
                  <a:noFill/>
                </a:ln>
                <a:solidFill>
                  <a:schemeClr val="accent1">
                    <a:lumMod val="50000"/>
                  </a:schemeClr>
                </a:solidFill>
                <a:effectLst/>
                <a:latin typeface="Verdana" panose="020B0604030504040204" pitchFamily="34" charset="0"/>
                <a:ea typeface="Verdana" panose="020B0604030504040204" pitchFamily="34" charset="0"/>
                <a:cs typeface="Verdana" panose="020B0604030504040204" pitchFamily="34" charset="0"/>
              </a:rPr>
              <a:t>Narinder</a:t>
            </a:r>
            <a:r>
              <a:rPr kumimoji="0" lang="en-US" altLang="en-US" sz="2400" b="0" i="0" u="none" strike="noStrike" cap="none" normalizeH="0" baseline="0" dirty="0">
                <a:ln>
                  <a:noFill/>
                </a:ln>
                <a:solidFill>
                  <a:schemeClr val="accent1">
                    <a:lumMod val="50000"/>
                  </a:schemeClr>
                </a:solidFill>
                <a:effectLst/>
                <a:latin typeface="Verdana" panose="020B0604030504040204" pitchFamily="34" charset="0"/>
                <a:ea typeface="Verdana" panose="020B0604030504040204" pitchFamily="34" charset="0"/>
                <a:cs typeface="Verdana" panose="020B0604030504040204" pitchFamily="34" charset="0"/>
              </a:rPr>
              <a:t> </a:t>
            </a:r>
            <a:r>
              <a:rPr kumimoji="0" lang="en-US" altLang="en-US" sz="2400" b="0" i="0" u="none" strike="noStrike" cap="none" normalizeH="0" baseline="0" dirty="0" err="1">
                <a:ln>
                  <a:noFill/>
                </a:ln>
                <a:solidFill>
                  <a:schemeClr val="accent1">
                    <a:lumMod val="50000"/>
                  </a:schemeClr>
                </a:solidFill>
                <a:effectLst/>
                <a:latin typeface="Verdana" panose="020B0604030504040204" pitchFamily="34" charset="0"/>
                <a:ea typeface="Verdana" panose="020B0604030504040204" pitchFamily="34" charset="0"/>
                <a:cs typeface="Verdana" panose="020B0604030504040204" pitchFamily="34" charset="0"/>
              </a:rPr>
              <a:t>Bhachu</a:t>
            </a:r>
            <a:r>
              <a:rPr kumimoji="0" lang="en-US" altLang="en-US" sz="2400" b="0" i="0" u="none" strike="noStrike" cap="none" normalizeH="0" baseline="0" dirty="0">
                <a:ln>
                  <a:noFill/>
                </a:ln>
                <a:solidFill>
                  <a:schemeClr val="accent1">
                    <a:lumMod val="50000"/>
                  </a:schemeClr>
                </a:solidFill>
                <a:effectLst/>
                <a:latin typeface="Verdana" panose="020B0604030504040204" pitchFamily="34" charset="0"/>
                <a:ea typeface="Verdana" panose="020B0604030504040204" pitchFamily="34" charset="0"/>
                <a:cs typeface="Verdana" panose="020B0604030504040204" pitchFamily="34" charset="0"/>
              </a:rPr>
              <a:t> B.Eng. CPPA, Sales Representative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accent1">
                    <a:lumMod val="50000"/>
                  </a:schemeClr>
                </a:solidFill>
                <a:effectLst/>
                <a:latin typeface="Verdana" panose="020B0604030504040204" pitchFamily="34" charset="0"/>
                <a:ea typeface="Verdana" panose="020B0604030504040204" pitchFamily="34" charset="0"/>
                <a:cs typeface="Verdana" panose="020B0604030504040204" pitchFamily="34" charset="0"/>
              </a:rPr>
              <a:t>Intercity Realty </a:t>
            </a:r>
            <a:r>
              <a:rPr kumimoji="0" lang="en-US" altLang="en-US" sz="2400" b="0" i="0" u="none" strike="noStrike" cap="none" normalizeH="0" baseline="0" dirty="0" err="1">
                <a:ln>
                  <a:noFill/>
                </a:ln>
                <a:solidFill>
                  <a:schemeClr val="accent1">
                    <a:lumMod val="50000"/>
                  </a:schemeClr>
                </a:solidFill>
                <a:effectLst/>
                <a:latin typeface="Verdana" panose="020B0604030504040204" pitchFamily="34" charset="0"/>
                <a:ea typeface="Verdana" panose="020B0604030504040204" pitchFamily="34" charset="0"/>
                <a:cs typeface="Verdana" panose="020B0604030504040204" pitchFamily="34" charset="0"/>
              </a:rPr>
              <a:t>Inc</a:t>
            </a:r>
            <a:r>
              <a:rPr kumimoji="0" lang="en-US" altLang="en-US" sz="2400" b="0" i="0" u="none" strike="noStrike" cap="none" normalizeH="0" baseline="0" dirty="0">
                <a:ln>
                  <a:noFill/>
                </a:ln>
                <a:solidFill>
                  <a:schemeClr val="accent1">
                    <a:lumMod val="50000"/>
                  </a:schemeClr>
                </a:solidFill>
                <a:effectLst/>
                <a:latin typeface="Verdana" panose="020B0604030504040204" pitchFamily="34" charset="0"/>
                <a:ea typeface="Verdana" panose="020B0604030504040204" pitchFamily="34" charset="0"/>
                <a:cs typeface="Verdana" panose="020B0604030504040204" pitchFamily="34" charset="0"/>
              </a:rPr>
              <a:t>, Brokerage</a:t>
            </a:r>
          </a:p>
        </p:txBody>
      </p:sp>
      <p:pic>
        <p:nvPicPr>
          <p:cNvPr id="3078" name="Picture 6" descr="logo for intercity on iciwor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650" y="-9364663"/>
            <a:ext cx="1428750" cy="142875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4660851" y="5729560"/>
            <a:ext cx="7263527" cy="400110"/>
          </a:xfrm>
          <a:prstGeom prst="rect">
            <a:avLst/>
          </a:prstGeom>
          <a:gradFill flip="none" rotWithShape="1">
            <a:gsLst>
              <a:gs pos="0">
                <a:schemeClr val="tx1"/>
              </a:gs>
              <a:gs pos="100000">
                <a:schemeClr val="accent5">
                  <a:lumMod val="60000"/>
                  <a:lumOff val="40000"/>
                </a:schemeClr>
              </a:gs>
            </a:gsLst>
            <a:lin ang="5400000" scaled="0"/>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sz="2000" dirty="0">
                <a:solidFill>
                  <a:srgbClr val="203864"/>
                </a:solidFill>
              </a:rPr>
              <a:t>ICIWORLD.COM </a:t>
            </a:r>
            <a:r>
              <a:rPr lang="en-US" dirty="0">
                <a:solidFill>
                  <a:srgbClr val="203864"/>
                </a:solidFill>
              </a:rPr>
              <a:t> REAL ESTATE INFORMATION LISTING SERVICE since 1994</a:t>
            </a:r>
          </a:p>
        </p:txBody>
      </p:sp>
      <p:sp>
        <p:nvSpPr>
          <p:cNvPr id="4" name="Footer Placeholder 3"/>
          <p:cNvSpPr>
            <a:spLocks noGrp="1"/>
          </p:cNvSpPr>
          <p:nvPr>
            <p:ph type="ftr" sz="quarter" idx="11"/>
          </p:nvPr>
        </p:nvSpPr>
        <p:spPr/>
        <p:txBody>
          <a:bodyPr/>
          <a:lstStyle/>
          <a:p>
            <a:r>
              <a:rPr lang="en-CA">
                <a:solidFill>
                  <a:srgbClr val="C00000"/>
                </a:solidFill>
              </a:rPr>
              <a:t>ICIWorld Webina</a:t>
            </a:r>
            <a:endParaRPr lang="en-US" dirty="0">
              <a:solidFill>
                <a:srgbClr val="C00000"/>
              </a:solidFill>
            </a:endParaRPr>
          </a:p>
        </p:txBody>
      </p:sp>
    </p:spTree>
    <p:extLst>
      <p:ext uri="{BB962C8B-B14F-4D97-AF65-F5344CB8AC3E}">
        <p14:creationId xmlns:p14="http://schemas.microsoft.com/office/powerpoint/2010/main" val="825820446"/>
      </p:ext>
    </p:extLst>
  </p:cSld>
  <p:clrMapOvr>
    <a:masterClrMapping/>
  </p:clrMapOvr>
  <mc:AlternateContent xmlns:mc="http://schemas.openxmlformats.org/markup-compatibility/2006" xmlns:p14="http://schemas.microsoft.com/office/powerpoint/2010/main">
    <mc:Choice Requires="p14">
      <p:transition spd="slow" advClick="0" advTm="9000">
        <p14:ferris dir="l"/>
      </p:transition>
    </mc:Choice>
    <mc:Fallback xmlns="">
      <p:transition xmlns:p14="http://schemas.microsoft.com/office/powerpoint/2010/main" spd="slow" advClick="0" advTm="9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634" y="3623049"/>
            <a:ext cx="2851777" cy="1646523"/>
          </a:xfrm>
          <a:prstGeom prst="rect">
            <a:avLst/>
          </a:prstGeom>
        </p:spPr>
      </p:pic>
      <p:sp>
        <p:nvSpPr>
          <p:cNvPr id="3" name="Rectangle 2"/>
          <p:cNvSpPr/>
          <p:nvPr/>
        </p:nvSpPr>
        <p:spPr>
          <a:xfrm>
            <a:off x="3740727" y="612384"/>
            <a:ext cx="7453746" cy="4154984"/>
          </a:xfrm>
          <a:prstGeom prst="rect">
            <a:avLst/>
          </a:prstGeom>
        </p:spPr>
        <p:txBody>
          <a:bodyPr wrap="square">
            <a:spAutoFit/>
          </a:bodyPr>
          <a:lstStyle/>
          <a:p>
            <a:r>
              <a:rPr lang="en-US" sz="2400" b="1" dirty="0">
                <a:solidFill>
                  <a:schemeClr val="accent1">
                    <a:lumMod val="50000"/>
                  </a:schemeClr>
                </a:solidFill>
              </a:rPr>
              <a:t>A Century 21 Sales Rep.</a:t>
            </a:r>
            <a:r>
              <a:rPr lang="en-US" sz="2400" dirty="0">
                <a:solidFill>
                  <a:schemeClr val="accent1">
                    <a:lumMod val="50000"/>
                  </a:schemeClr>
                </a:solidFill>
              </a:rPr>
              <a:t> placed a campground on the service and had it on for six months and received over 40 calls. One purchaser was not interested after seeing the property, but the sales person showed another property which he subsequently sold within one week of that buyer contacting him off </a:t>
            </a:r>
            <a:r>
              <a:rPr lang="en-US" sz="2400" dirty="0" err="1">
                <a:solidFill>
                  <a:schemeClr val="accent1">
                    <a:lumMod val="50000"/>
                  </a:schemeClr>
                </a:solidFill>
              </a:rPr>
              <a:t>ICIWorld</a:t>
            </a:r>
            <a:r>
              <a:rPr lang="en-US" sz="2400" dirty="0">
                <a:solidFill>
                  <a:schemeClr val="accent1">
                    <a:lumMod val="50000"/>
                  </a:schemeClr>
                </a:solidFill>
              </a:rPr>
              <a:t>. $17,000 commission.</a:t>
            </a:r>
          </a:p>
          <a:p>
            <a:r>
              <a:rPr lang="en-US" sz="2400" dirty="0">
                <a:solidFill>
                  <a:schemeClr val="accent1">
                    <a:lumMod val="50000"/>
                  </a:schemeClr>
                </a:solidFill>
              </a:rPr>
              <a:t>He also had a farm advertised, received over 40 calls, he showed the farm about 10 times.  One person who was not interested in this farm, the salesperson showed another farm that he subsequently sold. $20,000 commission.</a:t>
            </a:r>
          </a:p>
        </p:txBody>
      </p:sp>
      <p:sp>
        <p:nvSpPr>
          <p:cNvPr id="4" name="TextBox 3"/>
          <p:cNvSpPr txBox="1"/>
          <p:nvPr/>
        </p:nvSpPr>
        <p:spPr>
          <a:xfrm>
            <a:off x="4521636" y="5674969"/>
            <a:ext cx="7263527" cy="400110"/>
          </a:xfrm>
          <a:prstGeom prst="rect">
            <a:avLst/>
          </a:prstGeom>
          <a:gradFill flip="none" rotWithShape="1">
            <a:gsLst>
              <a:gs pos="0">
                <a:schemeClr val="tx1"/>
              </a:gs>
              <a:gs pos="100000">
                <a:schemeClr val="accent5">
                  <a:lumMod val="60000"/>
                  <a:lumOff val="40000"/>
                </a:schemeClr>
              </a:gs>
            </a:gsLst>
            <a:lin ang="5400000" scaled="0"/>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sz="2000" dirty="0">
                <a:solidFill>
                  <a:srgbClr val="203864"/>
                </a:solidFill>
              </a:rPr>
              <a:t>ICIWORLD.COM </a:t>
            </a:r>
            <a:r>
              <a:rPr lang="en-US" dirty="0">
                <a:solidFill>
                  <a:srgbClr val="203864"/>
                </a:solidFill>
              </a:rPr>
              <a:t> REAL ESTATE INFORMATION LISTING SERVICE since 1994</a:t>
            </a:r>
          </a:p>
        </p:txBody>
      </p:sp>
      <p:sp>
        <p:nvSpPr>
          <p:cNvPr id="6" name="Footer Placeholder 5"/>
          <p:cNvSpPr>
            <a:spLocks noGrp="1"/>
          </p:cNvSpPr>
          <p:nvPr>
            <p:ph type="ftr" sz="quarter" idx="11"/>
          </p:nvPr>
        </p:nvSpPr>
        <p:spPr/>
        <p:txBody>
          <a:bodyPr/>
          <a:lstStyle/>
          <a:p>
            <a:r>
              <a:rPr lang="en-CA">
                <a:solidFill>
                  <a:srgbClr val="C00000"/>
                </a:solidFill>
              </a:rPr>
              <a:t>ICIWorld Webina</a:t>
            </a:r>
            <a:endParaRPr lang="en-US" dirty="0">
              <a:solidFill>
                <a:srgbClr val="C00000"/>
              </a:solidFill>
            </a:endParaRPr>
          </a:p>
        </p:txBody>
      </p:sp>
    </p:spTree>
    <p:extLst>
      <p:ext uri="{BB962C8B-B14F-4D97-AF65-F5344CB8AC3E}">
        <p14:creationId xmlns:p14="http://schemas.microsoft.com/office/powerpoint/2010/main" val="262935475"/>
      </p:ext>
    </p:extLst>
  </p:cSld>
  <p:clrMapOvr>
    <a:masterClrMapping/>
  </p:clrMapOvr>
  <mc:AlternateContent xmlns:mc="http://schemas.openxmlformats.org/markup-compatibility/2006" xmlns:p14="http://schemas.microsoft.com/office/powerpoint/2010/main">
    <mc:Choice Requires="p14">
      <p:transition spd="slow" advClick="0" advTm="9000">
        <p14:ferris dir="l"/>
      </p:transition>
    </mc:Choice>
    <mc:Fallback xmlns="">
      <p:transition xmlns:p14="http://schemas.microsoft.com/office/powerpoint/2010/main" spd="slow" advClick="0" advTm="9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453" y="3351709"/>
            <a:ext cx="2851777" cy="1646523"/>
          </a:xfrm>
          <a:prstGeom prst="rect">
            <a:avLst/>
          </a:prstGeom>
        </p:spPr>
      </p:pic>
      <p:sp>
        <p:nvSpPr>
          <p:cNvPr id="3" name="Rectangle 2"/>
          <p:cNvSpPr/>
          <p:nvPr/>
        </p:nvSpPr>
        <p:spPr>
          <a:xfrm>
            <a:off x="3444062" y="244303"/>
            <a:ext cx="8589818" cy="4893647"/>
          </a:xfrm>
          <a:prstGeom prst="rect">
            <a:avLst/>
          </a:prstGeom>
        </p:spPr>
        <p:txBody>
          <a:bodyPr wrap="square">
            <a:spAutoFit/>
          </a:bodyPr>
          <a:lstStyle/>
          <a:p>
            <a:r>
              <a:rPr lang="en-US" sz="2400" b="1" dirty="0">
                <a:solidFill>
                  <a:schemeClr val="accent1">
                    <a:lumMod val="50000"/>
                  </a:schemeClr>
                </a:solidFill>
              </a:rPr>
              <a:t>A Century 21 Broker</a:t>
            </a:r>
            <a:r>
              <a:rPr lang="en-US" sz="2400" dirty="0">
                <a:solidFill>
                  <a:schemeClr val="accent1">
                    <a:lumMod val="50000"/>
                  </a:schemeClr>
                </a:solidFill>
              </a:rPr>
              <a:t> listed an office building exclusively for $1,650,000.  Within 2-3 weeks of placing it on </a:t>
            </a:r>
            <a:r>
              <a:rPr lang="en-US" sz="2400" dirty="0" err="1">
                <a:solidFill>
                  <a:schemeClr val="accent1">
                    <a:lumMod val="50000"/>
                  </a:schemeClr>
                </a:solidFill>
              </a:rPr>
              <a:t>ICIWorld</a:t>
            </a:r>
            <a:r>
              <a:rPr lang="en-US" sz="2400" dirty="0">
                <a:solidFill>
                  <a:schemeClr val="accent1">
                    <a:lumMod val="50000"/>
                  </a:schemeClr>
                </a:solidFill>
              </a:rPr>
              <a:t> he received about 20 calls.  He ended up selling it to a principal who had seen it on </a:t>
            </a:r>
            <a:r>
              <a:rPr lang="en-US" sz="2400" dirty="0" err="1">
                <a:solidFill>
                  <a:schemeClr val="accent1">
                    <a:lumMod val="50000"/>
                  </a:schemeClr>
                </a:solidFill>
              </a:rPr>
              <a:t>ICIWorld</a:t>
            </a:r>
            <a:r>
              <a:rPr lang="en-US" sz="2400" dirty="0">
                <a:solidFill>
                  <a:schemeClr val="accent1">
                    <a:lumMod val="50000"/>
                  </a:schemeClr>
                </a:solidFill>
              </a:rPr>
              <a:t>.  Total commission was approximately $45,000.  Some of these other buyers he is now working with.</a:t>
            </a:r>
          </a:p>
          <a:p>
            <a:r>
              <a:rPr lang="en-US" sz="2400" dirty="0">
                <a:solidFill>
                  <a:schemeClr val="accent1">
                    <a:lumMod val="50000"/>
                  </a:schemeClr>
                </a:solidFill>
              </a:rPr>
              <a:t>He has had about six deals resulting from connections both directly and indirectly as a result of </a:t>
            </a:r>
            <a:r>
              <a:rPr lang="en-US" sz="2400" dirty="0" err="1">
                <a:solidFill>
                  <a:schemeClr val="accent1">
                    <a:lumMod val="50000"/>
                  </a:schemeClr>
                </a:solidFill>
              </a:rPr>
              <a:t>ICIWorld</a:t>
            </a:r>
            <a:r>
              <a:rPr lang="en-US" sz="2400" dirty="0">
                <a:solidFill>
                  <a:schemeClr val="accent1">
                    <a:lumMod val="50000"/>
                  </a:schemeClr>
                </a:solidFill>
              </a:rPr>
              <a:t>.  He has sold a restaurant business, a triplex, he has leased half an office building over 6,500 sq. ft., for example and several more.</a:t>
            </a:r>
          </a:p>
          <a:p>
            <a:r>
              <a:rPr lang="en-US" sz="2400" dirty="0">
                <a:solidFill>
                  <a:schemeClr val="accent1">
                    <a:lumMod val="50000"/>
                  </a:schemeClr>
                </a:solidFill>
              </a:rPr>
              <a:t>He says it is the easiest and most efficient method for both brokers and potential clients to find suitable investments for their clients. It certainly complements what is on his real estate board and fits together working side by side with his real estate board.</a:t>
            </a:r>
          </a:p>
        </p:txBody>
      </p:sp>
      <p:sp>
        <p:nvSpPr>
          <p:cNvPr id="4" name="TextBox 3"/>
          <p:cNvSpPr txBox="1"/>
          <p:nvPr/>
        </p:nvSpPr>
        <p:spPr>
          <a:xfrm>
            <a:off x="4415191" y="5761156"/>
            <a:ext cx="7263527" cy="400110"/>
          </a:xfrm>
          <a:prstGeom prst="rect">
            <a:avLst/>
          </a:prstGeom>
          <a:gradFill flip="none" rotWithShape="1">
            <a:gsLst>
              <a:gs pos="0">
                <a:schemeClr val="tx1"/>
              </a:gs>
              <a:gs pos="100000">
                <a:schemeClr val="accent5">
                  <a:lumMod val="60000"/>
                  <a:lumOff val="40000"/>
                </a:schemeClr>
              </a:gs>
            </a:gsLst>
            <a:lin ang="5400000" scaled="0"/>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sz="2000" dirty="0">
                <a:solidFill>
                  <a:srgbClr val="203864"/>
                </a:solidFill>
              </a:rPr>
              <a:t>ICIWORLD.COM </a:t>
            </a:r>
            <a:r>
              <a:rPr lang="en-US" dirty="0">
                <a:solidFill>
                  <a:srgbClr val="203864"/>
                </a:solidFill>
              </a:rPr>
              <a:t> REAL ESTATE INFORMATION LISTING SERVICE since 1994</a:t>
            </a:r>
          </a:p>
        </p:txBody>
      </p:sp>
      <p:sp>
        <p:nvSpPr>
          <p:cNvPr id="6" name="Footer Placeholder 5"/>
          <p:cNvSpPr>
            <a:spLocks noGrp="1"/>
          </p:cNvSpPr>
          <p:nvPr>
            <p:ph type="ftr" sz="quarter" idx="11"/>
          </p:nvPr>
        </p:nvSpPr>
        <p:spPr/>
        <p:txBody>
          <a:bodyPr/>
          <a:lstStyle/>
          <a:p>
            <a:r>
              <a:rPr lang="en-CA">
                <a:solidFill>
                  <a:srgbClr val="FF0000"/>
                </a:solidFill>
              </a:rPr>
              <a:t>ICIWorld Webina</a:t>
            </a:r>
            <a:endParaRPr lang="en-US" dirty="0"/>
          </a:p>
        </p:txBody>
      </p:sp>
    </p:spTree>
    <p:extLst>
      <p:ext uri="{BB962C8B-B14F-4D97-AF65-F5344CB8AC3E}">
        <p14:creationId xmlns:p14="http://schemas.microsoft.com/office/powerpoint/2010/main" val="2082997755"/>
      </p:ext>
    </p:extLst>
  </p:cSld>
  <p:clrMapOvr>
    <a:masterClrMapping/>
  </p:clrMapOvr>
  <mc:AlternateContent xmlns:mc="http://schemas.openxmlformats.org/markup-compatibility/2006" xmlns:p14="http://schemas.microsoft.com/office/powerpoint/2010/main">
    <mc:Choice Requires="p14">
      <p:transition spd="slow" advClick="0" advTm="9000">
        <p14:ferris dir="l"/>
      </p:transition>
    </mc:Choice>
    <mc:Fallback xmlns="">
      <p:transition xmlns:p14="http://schemas.microsoft.com/office/powerpoint/2010/main" spd="slow" advClick="0" advTm="9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114" y="2408398"/>
            <a:ext cx="2851777" cy="1646523"/>
          </a:xfrm>
          <a:prstGeom prst="rect">
            <a:avLst/>
          </a:prstGeom>
        </p:spPr>
      </p:pic>
      <p:pic>
        <p:nvPicPr>
          <p:cNvPr id="6146" name="Picture 2" descr="ICIWorld.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7866" y="579582"/>
            <a:ext cx="1428750" cy="142875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Rectangle 2"/>
          <p:cNvSpPr/>
          <p:nvPr/>
        </p:nvSpPr>
        <p:spPr>
          <a:xfrm>
            <a:off x="3121891" y="427519"/>
            <a:ext cx="6096000" cy="4401205"/>
          </a:xfrm>
          <a:prstGeom prst="rect">
            <a:avLst/>
          </a:prstGeom>
        </p:spPr>
        <p:txBody>
          <a:bodyPr>
            <a:spAutoFit/>
          </a:bodyPr>
          <a:lstStyle/>
          <a:p>
            <a:r>
              <a:rPr lang="en-US" sz="2800" dirty="0">
                <a:solidFill>
                  <a:schemeClr val="accent1">
                    <a:lumMod val="50000"/>
                  </a:schemeClr>
                </a:solidFill>
              </a:rPr>
              <a:t>… reports selling an office building for $1,500,000. It was an exclusive listing not on a real estate board. He had more than 30 calls in a three week period.  One was from one buyer and Michael sold it himself. And another happy satisfied customer on the road to creating wealth.</a:t>
            </a:r>
          </a:p>
          <a:p>
            <a:r>
              <a:rPr lang="en-US" sz="2800" dirty="0">
                <a:solidFill>
                  <a:schemeClr val="accent1">
                    <a:lumMod val="50000"/>
                  </a:schemeClr>
                </a:solidFill>
              </a:rPr>
              <a:t>Michael </a:t>
            </a:r>
            <a:r>
              <a:rPr lang="en-US" sz="2800" dirty="0" err="1">
                <a:solidFill>
                  <a:schemeClr val="accent1">
                    <a:lumMod val="50000"/>
                  </a:schemeClr>
                </a:solidFill>
              </a:rPr>
              <a:t>Perretta</a:t>
            </a:r>
            <a:r>
              <a:rPr lang="en-US" sz="2800" dirty="0">
                <a:solidFill>
                  <a:schemeClr val="accent1">
                    <a:lumMod val="50000"/>
                  </a:schemeClr>
                </a:solidFill>
              </a:rPr>
              <a:t>, Broker of Record</a:t>
            </a:r>
          </a:p>
          <a:p>
            <a:r>
              <a:rPr lang="en-US" sz="2800" dirty="0">
                <a:solidFill>
                  <a:schemeClr val="accent1">
                    <a:lumMod val="50000"/>
                  </a:schemeClr>
                </a:solidFill>
              </a:rPr>
              <a:t>CENTURY 21 Associates Inc., Brokerage</a:t>
            </a:r>
          </a:p>
        </p:txBody>
      </p:sp>
      <p:sp>
        <p:nvSpPr>
          <p:cNvPr id="5" name="TextBox 4"/>
          <p:cNvSpPr txBox="1"/>
          <p:nvPr/>
        </p:nvSpPr>
        <p:spPr>
          <a:xfrm>
            <a:off x="4701795" y="5647674"/>
            <a:ext cx="7263527" cy="400110"/>
          </a:xfrm>
          <a:prstGeom prst="rect">
            <a:avLst/>
          </a:prstGeom>
          <a:gradFill flip="none" rotWithShape="1">
            <a:gsLst>
              <a:gs pos="0">
                <a:schemeClr val="tx1"/>
              </a:gs>
              <a:gs pos="100000">
                <a:schemeClr val="accent5">
                  <a:lumMod val="60000"/>
                  <a:lumOff val="40000"/>
                </a:schemeClr>
              </a:gs>
            </a:gsLst>
            <a:lin ang="5400000" scaled="0"/>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sz="2000" dirty="0">
                <a:solidFill>
                  <a:srgbClr val="203864"/>
                </a:solidFill>
              </a:rPr>
              <a:t>ICIWORLD.COM </a:t>
            </a:r>
            <a:r>
              <a:rPr lang="en-US" dirty="0">
                <a:solidFill>
                  <a:srgbClr val="203864"/>
                </a:solidFill>
              </a:rPr>
              <a:t> REAL ESTATE INFORMATION LISTING SERVICE since 1994</a:t>
            </a:r>
          </a:p>
        </p:txBody>
      </p:sp>
      <p:sp>
        <p:nvSpPr>
          <p:cNvPr id="6" name="Footer Placeholder 5"/>
          <p:cNvSpPr>
            <a:spLocks noGrp="1"/>
          </p:cNvSpPr>
          <p:nvPr>
            <p:ph type="ftr" sz="quarter" idx="11"/>
          </p:nvPr>
        </p:nvSpPr>
        <p:spPr/>
        <p:txBody>
          <a:bodyPr/>
          <a:lstStyle/>
          <a:p>
            <a:r>
              <a:rPr lang="en-CA">
                <a:solidFill>
                  <a:srgbClr val="C00000"/>
                </a:solidFill>
              </a:rPr>
              <a:t>ICIWorld Webina</a:t>
            </a:r>
            <a:endParaRPr lang="en-US" dirty="0">
              <a:solidFill>
                <a:srgbClr val="C00000"/>
              </a:solidFill>
            </a:endParaRPr>
          </a:p>
        </p:txBody>
      </p:sp>
    </p:spTree>
    <p:extLst>
      <p:ext uri="{BB962C8B-B14F-4D97-AF65-F5344CB8AC3E}">
        <p14:creationId xmlns:p14="http://schemas.microsoft.com/office/powerpoint/2010/main" val="4291714142"/>
      </p:ext>
    </p:extLst>
  </p:cSld>
  <p:clrMapOvr>
    <a:masterClrMapping/>
  </p:clrMapOvr>
  <mc:AlternateContent xmlns:mc="http://schemas.openxmlformats.org/markup-compatibility/2006" xmlns:p14="http://schemas.microsoft.com/office/powerpoint/2010/main">
    <mc:Choice Requires="p14">
      <p:transition spd="slow" advClick="0" advTm="9000">
        <p14:ferris dir="l"/>
      </p:transition>
    </mc:Choice>
    <mc:Fallback xmlns="">
      <p:transition xmlns:p14="http://schemas.microsoft.com/office/powerpoint/2010/main" spd="slow" advClick="0" advTm="9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999" y="2080852"/>
            <a:ext cx="2851777" cy="1646523"/>
          </a:xfrm>
          <a:prstGeom prst="rect">
            <a:avLst/>
          </a:prstGeom>
        </p:spPr>
      </p:pic>
      <p:sp>
        <p:nvSpPr>
          <p:cNvPr id="3" name="Rectangle 2"/>
          <p:cNvSpPr/>
          <p:nvPr/>
        </p:nvSpPr>
        <p:spPr>
          <a:xfrm>
            <a:off x="4322618" y="982966"/>
            <a:ext cx="6096000" cy="4154984"/>
          </a:xfrm>
          <a:prstGeom prst="rect">
            <a:avLst/>
          </a:prstGeom>
        </p:spPr>
        <p:txBody>
          <a:bodyPr>
            <a:spAutoFit/>
          </a:bodyPr>
          <a:lstStyle/>
          <a:p>
            <a:r>
              <a:rPr lang="en-US" sz="2400" b="1" dirty="0">
                <a:solidFill>
                  <a:schemeClr val="accent1">
                    <a:lumMod val="50000"/>
                  </a:schemeClr>
                </a:solidFill>
              </a:rPr>
              <a:t>Steve Evans, Associate Broker, Century 21 </a:t>
            </a:r>
            <a:r>
              <a:rPr lang="en-US" sz="2400" dirty="0">
                <a:solidFill>
                  <a:schemeClr val="accent1">
                    <a:lumMod val="50000"/>
                  </a:schemeClr>
                </a:solidFill>
              </a:rPr>
              <a:t>“I just wanted to inform you that your system has enhanced my ability to secure Listings. When I show my clients that I have all these purchaser’s waiting to buy their property, they are quick to list their property or business with me. The fact that the Network has major players in the ICI Industry give the Network credibility. The bonus is to the public as they can also access the information. Glad to be aboard!”</a:t>
            </a:r>
          </a:p>
        </p:txBody>
      </p:sp>
      <p:sp>
        <p:nvSpPr>
          <p:cNvPr id="4" name="TextBox 3"/>
          <p:cNvSpPr txBox="1"/>
          <p:nvPr/>
        </p:nvSpPr>
        <p:spPr>
          <a:xfrm>
            <a:off x="4756386" y="5547095"/>
            <a:ext cx="7263527" cy="400110"/>
          </a:xfrm>
          <a:prstGeom prst="rect">
            <a:avLst/>
          </a:prstGeom>
          <a:gradFill flip="none" rotWithShape="1">
            <a:gsLst>
              <a:gs pos="0">
                <a:schemeClr val="tx1"/>
              </a:gs>
              <a:gs pos="100000">
                <a:schemeClr val="accent5">
                  <a:lumMod val="60000"/>
                  <a:lumOff val="40000"/>
                </a:schemeClr>
              </a:gs>
            </a:gsLst>
            <a:lin ang="5400000" scaled="0"/>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sz="2000" dirty="0">
                <a:solidFill>
                  <a:srgbClr val="203864"/>
                </a:solidFill>
              </a:rPr>
              <a:t>ICIWORLD.COM </a:t>
            </a:r>
            <a:r>
              <a:rPr lang="en-US" dirty="0">
                <a:solidFill>
                  <a:srgbClr val="203864"/>
                </a:solidFill>
              </a:rPr>
              <a:t> REAL ESTATE INFORMATION LISTING SERVICE since 1994</a:t>
            </a:r>
          </a:p>
        </p:txBody>
      </p:sp>
      <p:sp>
        <p:nvSpPr>
          <p:cNvPr id="6" name="Footer Placeholder 5"/>
          <p:cNvSpPr>
            <a:spLocks noGrp="1"/>
          </p:cNvSpPr>
          <p:nvPr>
            <p:ph type="ftr" sz="quarter" idx="11"/>
          </p:nvPr>
        </p:nvSpPr>
        <p:spPr/>
        <p:txBody>
          <a:bodyPr/>
          <a:lstStyle/>
          <a:p>
            <a:r>
              <a:rPr lang="en-CA">
                <a:solidFill>
                  <a:srgbClr val="C00000"/>
                </a:solidFill>
              </a:rPr>
              <a:t>ICIWorld Webina</a:t>
            </a:r>
            <a:endParaRPr lang="en-US" dirty="0">
              <a:solidFill>
                <a:srgbClr val="C00000"/>
              </a:solidFill>
            </a:endParaRPr>
          </a:p>
        </p:txBody>
      </p:sp>
    </p:spTree>
    <p:extLst>
      <p:ext uri="{BB962C8B-B14F-4D97-AF65-F5344CB8AC3E}">
        <p14:creationId xmlns:p14="http://schemas.microsoft.com/office/powerpoint/2010/main" val="800262863"/>
      </p:ext>
    </p:extLst>
  </p:cSld>
  <p:clrMapOvr>
    <a:masterClrMapping/>
  </p:clrMapOvr>
  <mc:AlternateContent xmlns:mc="http://schemas.openxmlformats.org/markup-compatibility/2006" xmlns:p14="http://schemas.microsoft.com/office/powerpoint/2010/main">
    <mc:Choice Requires="p14">
      <p:transition spd="slow" advClick="0" advTm="9000">
        <p14:ferris dir="l"/>
      </p:transition>
    </mc:Choice>
    <mc:Fallback xmlns="">
      <p:transition xmlns:p14="http://schemas.microsoft.com/office/powerpoint/2010/main" spd="slow" advClick="0" advTm="9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624" y="3094585"/>
            <a:ext cx="2851777" cy="1646523"/>
          </a:xfrm>
          <a:prstGeom prst="rect">
            <a:avLst/>
          </a:prstGeom>
        </p:spPr>
      </p:pic>
      <p:sp>
        <p:nvSpPr>
          <p:cNvPr id="3" name="Rectangle 1"/>
          <p:cNvSpPr>
            <a:spLocks noChangeArrowheads="1"/>
          </p:cNvSpPr>
          <p:nvPr/>
        </p:nvSpPr>
        <p:spPr bwMode="auto">
          <a:xfrm>
            <a:off x="3362035" y="1800766"/>
            <a:ext cx="8643863" cy="26930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 b="1" i="0" u="none" strike="noStrike" cap="none" normalizeH="0" baseline="0" dirty="0">
                <a:ln>
                  <a:noFill/>
                </a:ln>
                <a:solidFill>
                  <a:schemeClr val="accent1">
                    <a:lumMod val="50000"/>
                  </a:schemeClr>
                </a:solidFill>
                <a:effectLst/>
                <a:latin typeface="Arial" panose="020B0604020202020204" pitchFamily="34" charset="0"/>
              </a:rPr>
              <a:t>Recently Retired 2 Decades with </a:t>
            </a:r>
            <a:r>
              <a:rPr kumimoji="0" lang="en-US" altLang="en-US" sz="100" b="1" i="0" u="none" strike="noStrike" cap="none" normalizeH="0" baseline="0" dirty="0" err="1">
                <a:ln>
                  <a:noFill/>
                </a:ln>
                <a:solidFill>
                  <a:schemeClr val="accent1">
                    <a:lumMod val="50000"/>
                  </a:schemeClr>
                </a:solidFill>
                <a:effectLst/>
                <a:latin typeface="Arial" panose="020B0604020202020204" pitchFamily="34" charset="0"/>
              </a:rPr>
              <a:t>ICIWorld</a:t>
            </a:r>
            <a:endParaRPr kumimoji="0" lang="en-US" altLang="en-US" sz="100" b="1" i="0" u="none" strike="noStrike" cap="none" normalizeH="0" baseline="0" dirty="0">
              <a:ln>
                <a:noFill/>
              </a:ln>
              <a:solidFill>
                <a:schemeClr val="accent1">
                  <a:lumMod val="50000"/>
                </a:schemeClr>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accent1">
                    <a:lumMod val="50000"/>
                  </a:schemeClr>
                </a:solidFill>
                <a:effectLst/>
                <a:latin typeface="Arial" panose="020B0604020202020204" pitchFamily="34" charset="0"/>
              </a:rPr>
              <a:t>Recently Retired. Really enjoyed the ICI WORLD over 2 decades and made nothing but good clients from it. Lots of commercial $$$$$. You have the best commercial web program out there, I loved it.</a:t>
            </a:r>
            <a:br>
              <a:rPr kumimoji="0" lang="en-US" altLang="en-US" sz="2400" b="0" i="0" u="none" strike="noStrike" cap="none" normalizeH="0" baseline="0" dirty="0">
                <a:ln>
                  <a:noFill/>
                </a:ln>
                <a:solidFill>
                  <a:schemeClr val="accent1">
                    <a:lumMod val="50000"/>
                  </a:schemeClr>
                </a:solidFill>
                <a:effectLst/>
                <a:latin typeface="Arial" panose="020B0604020202020204" pitchFamily="34" charset="0"/>
              </a:rPr>
            </a:br>
            <a:r>
              <a:rPr kumimoji="0" lang="en-US" altLang="en-US" sz="2400" b="0" i="0" u="none" strike="noStrike" cap="none" normalizeH="0" baseline="0" dirty="0">
                <a:ln>
                  <a:noFill/>
                </a:ln>
                <a:solidFill>
                  <a:schemeClr val="accent1">
                    <a:lumMod val="50000"/>
                  </a:schemeClr>
                </a:solidFill>
                <a:effectLst/>
                <a:latin typeface="Arial" panose="020B0604020202020204" pitchFamily="34" charset="0"/>
              </a:rPr>
              <a:t>Thx for all you’ve done for me over the many years! Gilles Brunet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accent1">
                    <a:lumMod val="50000"/>
                  </a:schemeClr>
                </a:solidFill>
                <a:effectLst/>
                <a:latin typeface="Arial" panose="020B0604020202020204" pitchFamily="34" charset="0"/>
              </a:rPr>
              <a:t>Gilles Brunet, Retired</a:t>
            </a:r>
          </a:p>
        </p:txBody>
      </p:sp>
      <p:pic>
        <p:nvPicPr>
          <p:cNvPr id="11266" name="Picture 2" descr="brun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650" y="-5935663"/>
            <a:ext cx="1428750" cy="1428750"/>
          </a:xfrm>
          <a:prstGeom prst="rect">
            <a:avLst/>
          </a:prstGeom>
          <a:noFill/>
          <a:extLst>
            <a:ext uri="{909E8E84-426E-40dd-AFC4-6F175D3DCCD1}">
              <a14:hiddenFill xmlns="" xmlns:a14="http://schemas.microsoft.com/office/drawing/2010/main">
                <a:solidFill>
                  <a:srgbClr val="FFFFFF"/>
                </a:solidFill>
              </a14:hiddenFill>
            </a:ext>
          </a:extLst>
        </p:spPr>
      </p:pic>
      <p:pic>
        <p:nvPicPr>
          <p:cNvPr id="11268" name="Picture 4" descr="brun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3138" y="626558"/>
            <a:ext cx="1428750" cy="1428750"/>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4521636" y="5225025"/>
            <a:ext cx="7263527" cy="400110"/>
          </a:xfrm>
          <a:prstGeom prst="rect">
            <a:avLst/>
          </a:prstGeom>
          <a:gradFill flip="none" rotWithShape="1">
            <a:gsLst>
              <a:gs pos="0">
                <a:schemeClr val="tx1"/>
              </a:gs>
              <a:gs pos="100000">
                <a:schemeClr val="accent5">
                  <a:lumMod val="60000"/>
                  <a:lumOff val="40000"/>
                </a:schemeClr>
              </a:gs>
            </a:gsLst>
            <a:lin ang="5400000" scaled="0"/>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sz="2000" dirty="0">
                <a:solidFill>
                  <a:srgbClr val="203864"/>
                </a:solidFill>
              </a:rPr>
              <a:t>ICIWORLD.COM </a:t>
            </a:r>
            <a:r>
              <a:rPr lang="en-US" dirty="0">
                <a:solidFill>
                  <a:srgbClr val="203864"/>
                </a:solidFill>
              </a:rPr>
              <a:t> REAL ESTATE INFORMATION LISTING SERVICE since 1994</a:t>
            </a:r>
          </a:p>
        </p:txBody>
      </p:sp>
      <p:sp>
        <p:nvSpPr>
          <p:cNvPr id="5" name="Footer Placeholder 4"/>
          <p:cNvSpPr>
            <a:spLocks noGrp="1"/>
          </p:cNvSpPr>
          <p:nvPr>
            <p:ph type="ftr" sz="quarter" idx="11"/>
          </p:nvPr>
        </p:nvSpPr>
        <p:spPr/>
        <p:txBody>
          <a:bodyPr/>
          <a:lstStyle/>
          <a:p>
            <a:r>
              <a:rPr lang="en-CA">
                <a:solidFill>
                  <a:srgbClr val="C00000"/>
                </a:solidFill>
              </a:rPr>
              <a:t>ICIWorld Webina</a:t>
            </a:r>
            <a:endParaRPr lang="en-US" dirty="0">
              <a:solidFill>
                <a:srgbClr val="C00000"/>
              </a:solidFill>
            </a:endParaRPr>
          </a:p>
        </p:txBody>
      </p:sp>
    </p:spTree>
    <p:extLst>
      <p:ext uri="{BB962C8B-B14F-4D97-AF65-F5344CB8AC3E}">
        <p14:creationId xmlns:p14="http://schemas.microsoft.com/office/powerpoint/2010/main" val="2225012060"/>
      </p:ext>
    </p:extLst>
  </p:cSld>
  <p:clrMapOvr>
    <a:masterClrMapping/>
  </p:clrMapOvr>
  <mc:AlternateContent xmlns:mc="http://schemas.openxmlformats.org/markup-compatibility/2006" xmlns:p14="http://schemas.microsoft.com/office/powerpoint/2010/main">
    <mc:Choice Requires="p14">
      <p:transition spd="slow" advClick="0" advTm="9000">
        <p14:ferris dir="l"/>
      </p:transition>
    </mc:Choice>
    <mc:Fallback xmlns="">
      <p:transition xmlns:p14="http://schemas.microsoft.com/office/powerpoint/2010/main" spd="slow" advClick="0" advTm="9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893" y="4425609"/>
            <a:ext cx="2851777" cy="1646523"/>
          </a:xfrm>
          <a:prstGeom prst="rect">
            <a:avLst/>
          </a:prstGeom>
        </p:spPr>
      </p:pic>
      <p:sp>
        <p:nvSpPr>
          <p:cNvPr id="3" name="Rectangle 2"/>
          <p:cNvSpPr/>
          <p:nvPr/>
        </p:nvSpPr>
        <p:spPr>
          <a:xfrm>
            <a:off x="1671782" y="85959"/>
            <a:ext cx="9559636" cy="4339650"/>
          </a:xfrm>
          <a:prstGeom prst="rect">
            <a:avLst/>
          </a:prstGeom>
        </p:spPr>
        <p:txBody>
          <a:bodyPr wrap="square">
            <a:spAutoFit/>
          </a:bodyPr>
          <a:lstStyle/>
          <a:p>
            <a:r>
              <a:rPr lang="en-US" sz="3600" b="1" dirty="0">
                <a:solidFill>
                  <a:schemeClr val="accent1">
                    <a:lumMod val="50000"/>
                  </a:schemeClr>
                </a:solidFill>
              </a:rPr>
              <a:t>Sold a 26 unit apartment building for $2,350,000</a:t>
            </a:r>
            <a:r>
              <a:rPr lang="en-US" sz="2400" dirty="0">
                <a:solidFill>
                  <a:schemeClr val="accent1">
                    <a:lumMod val="50000"/>
                  </a:schemeClr>
                </a:solidFill>
              </a:rPr>
              <a:t>. </a:t>
            </a:r>
          </a:p>
          <a:p>
            <a:endParaRPr lang="en-US" sz="2400" dirty="0">
              <a:solidFill>
                <a:schemeClr val="accent1">
                  <a:lumMod val="50000"/>
                </a:schemeClr>
              </a:solidFill>
            </a:endParaRPr>
          </a:p>
          <a:p>
            <a:endParaRPr lang="en-US" sz="2400" dirty="0">
              <a:solidFill>
                <a:schemeClr val="accent1">
                  <a:lumMod val="50000"/>
                </a:schemeClr>
              </a:solidFill>
            </a:endParaRPr>
          </a:p>
          <a:p>
            <a:r>
              <a:rPr lang="en-US" sz="2400" dirty="0">
                <a:solidFill>
                  <a:schemeClr val="accent1">
                    <a:lumMod val="50000"/>
                  </a:schemeClr>
                </a:solidFill>
              </a:rPr>
              <a:t>He placed it on </a:t>
            </a:r>
            <a:r>
              <a:rPr lang="en-US" sz="2400" dirty="0" err="1">
                <a:solidFill>
                  <a:schemeClr val="accent1">
                    <a:lumMod val="50000"/>
                  </a:schemeClr>
                </a:solidFill>
              </a:rPr>
              <a:t>ICIWorld</a:t>
            </a:r>
            <a:r>
              <a:rPr lang="en-US" sz="2400" dirty="0">
                <a:solidFill>
                  <a:schemeClr val="accent1">
                    <a:lumMod val="50000"/>
                  </a:schemeClr>
                </a:solidFill>
              </a:rPr>
              <a:t> and received about 10 calls in the first week from </a:t>
            </a:r>
            <a:r>
              <a:rPr lang="en-US" sz="2400" dirty="0" err="1">
                <a:solidFill>
                  <a:schemeClr val="accent1">
                    <a:lumMod val="50000"/>
                  </a:schemeClr>
                </a:solidFill>
              </a:rPr>
              <a:t>ICIWorld</a:t>
            </a:r>
            <a:r>
              <a:rPr lang="en-US" sz="2400" dirty="0">
                <a:solidFill>
                  <a:schemeClr val="accent1">
                    <a:lumMod val="50000"/>
                  </a:schemeClr>
                </a:solidFill>
              </a:rPr>
              <a:t> and 6 calls from his real estate board. One call was from a principal show saw it on </a:t>
            </a:r>
            <a:r>
              <a:rPr lang="en-US" sz="2400" dirty="0" err="1">
                <a:solidFill>
                  <a:schemeClr val="accent1">
                    <a:lumMod val="50000"/>
                  </a:schemeClr>
                </a:solidFill>
              </a:rPr>
              <a:t>ICIWorld</a:t>
            </a:r>
            <a:r>
              <a:rPr lang="en-US" sz="2400" dirty="0">
                <a:solidFill>
                  <a:schemeClr val="accent1">
                    <a:lumMod val="50000"/>
                  </a:schemeClr>
                </a:solidFill>
              </a:rPr>
              <a:t> and bought it. He says he has tried many other services but this is the best. See Al’s web site and how </a:t>
            </a:r>
            <a:r>
              <a:rPr lang="en-US" sz="2400" dirty="0" err="1">
                <a:solidFill>
                  <a:schemeClr val="accent1">
                    <a:lumMod val="50000"/>
                  </a:schemeClr>
                </a:solidFill>
              </a:rPr>
              <a:t>ICIWorld</a:t>
            </a:r>
            <a:r>
              <a:rPr lang="en-US" sz="2400" dirty="0">
                <a:solidFill>
                  <a:schemeClr val="accent1">
                    <a:lumMod val="50000"/>
                  </a:schemeClr>
                </a:solidFill>
              </a:rPr>
              <a:t> links work to provide opportunities for Al to serve the public.</a:t>
            </a:r>
            <a:br>
              <a:rPr lang="en-US" sz="2400" dirty="0">
                <a:solidFill>
                  <a:schemeClr val="accent1">
                    <a:lumMod val="50000"/>
                  </a:schemeClr>
                </a:solidFill>
              </a:rPr>
            </a:br>
            <a:r>
              <a:rPr lang="en-US" sz="2400" dirty="0">
                <a:solidFill>
                  <a:schemeClr val="accent1">
                    <a:lumMod val="50000"/>
                  </a:schemeClr>
                </a:solidFill>
              </a:rPr>
              <a:t>He also sold another a 16 suite apartment listed on the service by another member. Good work. Well done.</a:t>
            </a:r>
          </a:p>
          <a:p>
            <a:r>
              <a:rPr lang="en-US" sz="2400" dirty="0">
                <a:solidFill>
                  <a:schemeClr val="accent1">
                    <a:lumMod val="50000"/>
                  </a:schemeClr>
                </a:solidFill>
              </a:rPr>
              <a:t>Al </a:t>
            </a:r>
            <a:r>
              <a:rPr lang="en-US" sz="2400" dirty="0" err="1">
                <a:solidFill>
                  <a:schemeClr val="accent1">
                    <a:lumMod val="50000"/>
                  </a:schemeClr>
                </a:solidFill>
              </a:rPr>
              <a:t>Dharsee</a:t>
            </a:r>
            <a:r>
              <a:rPr lang="en-US" sz="2400" dirty="0">
                <a:solidFill>
                  <a:schemeClr val="accent1">
                    <a:lumMod val="50000"/>
                  </a:schemeClr>
                </a:solidFill>
              </a:rPr>
              <a:t>, Sales Representative</a:t>
            </a:r>
          </a:p>
        </p:txBody>
      </p:sp>
      <p:pic>
        <p:nvPicPr>
          <p:cNvPr id="1026" name="Picture 2" descr="Al Dhars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805" y="479137"/>
            <a:ext cx="1362075" cy="1362075"/>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4783681" y="5682163"/>
            <a:ext cx="7263527" cy="400110"/>
          </a:xfrm>
          <a:prstGeom prst="rect">
            <a:avLst/>
          </a:prstGeom>
          <a:gradFill flip="none" rotWithShape="1">
            <a:gsLst>
              <a:gs pos="0">
                <a:schemeClr val="tx1"/>
              </a:gs>
              <a:gs pos="100000">
                <a:schemeClr val="accent5">
                  <a:lumMod val="60000"/>
                  <a:lumOff val="40000"/>
                </a:schemeClr>
              </a:gs>
            </a:gsLst>
            <a:lin ang="5400000" scaled="0"/>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sz="2000" dirty="0">
                <a:solidFill>
                  <a:srgbClr val="203864"/>
                </a:solidFill>
              </a:rPr>
              <a:t>ICIWORLD.COM </a:t>
            </a:r>
            <a:r>
              <a:rPr lang="en-US" dirty="0">
                <a:solidFill>
                  <a:srgbClr val="203864"/>
                </a:solidFill>
              </a:rPr>
              <a:t> REAL ESTATE INFORMATION LISTING SERVICE since 1994</a:t>
            </a:r>
          </a:p>
        </p:txBody>
      </p:sp>
      <p:sp>
        <p:nvSpPr>
          <p:cNvPr id="6" name="Footer Placeholder 5"/>
          <p:cNvSpPr>
            <a:spLocks noGrp="1"/>
          </p:cNvSpPr>
          <p:nvPr>
            <p:ph type="ftr" sz="quarter" idx="11"/>
          </p:nvPr>
        </p:nvSpPr>
        <p:spPr/>
        <p:txBody>
          <a:bodyPr/>
          <a:lstStyle/>
          <a:p>
            <a:r>
              <a:rPr lang="en-CA">
                <a:solidFill>
                  <a:srgbClr val="C00000"/>
                </a:solidFill>
              </a:rPr>
              <a:t>ICIWorld Webina</a:t>
            </a:r>
            <a:endParaRPr lang="en-US" dirty="0">
              <a:solidFill>
                <a:srgbClr val="C00000"/>
              </a:solidFill>
            </a:endParaRPr>
          </a:p>
        </p:txBody>
      </p:sp>
    </p:spTree>
    <p:extLst>
      <p:ext uri="{BB962C8B-B14F-4D97-AF65-F5344CB8AC3E}">
        <p14:creationId xmlns:p14="http://schemas.microsoft.com/office/powerpoint/2010/main" val="1574547501"/>
      </p:ext>
    </p:extLst>
  </p:cSld>
  <p:clrMapOvr>
    <a:masterClrMapping/>
  </p:clrMapOvr>
  <mc:AlternateContent xmlns:mc="http://schemas.openxmlformats.org/markup-compatibility/2006" xmlns:p14="http://schemas.microsoft.com/office/powerpoint/2010/main">
    <mc:Choice Requires="p14">
      <p:transition spd="slow" advClick="0" advTm="9000">
        <p14:ferris dir="l"/>
      </p:transition>
    </mc:Choice>
    <mc:Fallback xmlns="">
      <p:transition xmlns:p14="http://schemas.microsoft.com/office/powerpoint/2010/main" spd="slow" advClick="0" advTm="9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333" y="4314688"/>
            <a:ext cx="2851777" cy="1646523"/>
          </a:xfrm>
          <a:prstGeom prst="rect">
            <a:avLst/>
          </a:prstGeom>
        </p:spPr>
      </p:pic>
      <p:pic>
        <p:nvPicPr>
          <p:cNvPr id="12290" name="Picture 2" descr="maryjanewh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6847" y="1400694"/>
            <a:ext cx="1428750" cy="142875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Rectangle 2"/>
          <p:cNvSpPr/>
          <p:nvPr/>
        </p:nvSpPr>
        <p:spPr>
          <a:xfrm>
            <a:off x="3638204" y="623284"/>
            <a:ext cx="6096000" cy="3970318"/>
          </a:xfrm>
          <a:prstGeom prst="rect">
            <a:avLst/>
          </a:prstGeom>
        </p:spPr>
        <p:txBody>
          <a:bodyPr>
            <a:spAutoFit/>
          </a:bodyPr>
          <a:lstStyle/>
          <a:p>
            <a:r>
              <a:rPr lang="en-US" sz="2800" dirty="0">
                <a:solidFill>
                  <a:schemeClr val="accent1">
                    <a:lumMod val="50000"/>
                  </a:schemeClr>
                </a:solidFill>
              </a:rPr>
              <a:t>Maryjane White, Sales Representative, Royal </a:t>
            </a:r>
            <a:r>
              <a:rPr lang="en-US" sz="2800" dirty="0" err="1">
                <a:solidFill>
                  <a:schemeClr val="accent1">
                    <a:lumMod val="50000"/>
                  </a:schemeClr>
                </a:solidFill>
              </a:rPr>
              <a:t>LePage</a:t>
            </a:r>
            <a:r>
              <a:rPr lang="en-US" sz="2800" dirty="0">
                <a:solidFill>
                  <a:schemeClr val="accent1">
                    <a:lumMod val="50000"/>
                  </a:schemeClr>
                </a:solidFill>
              </a:rPr>
              <a:t> </a:t>
            </a:r>
            <a:r>
              <a:rPr lang="en-US" sz="2800" dirty="0" err="1">
                <a:solidFill>
                  <a:schemeClr val="accent1">
                    <a:lumMod val="50000"/>
                  </a:schemeClr>
                </a:solidFill>
              </a:rPr>
              <a:t>Triland</a:t>
            </a:r>
            <a:r>
              <a:rPr lang="en-US" sz="2800" dirty="0">
                <a:solidFill>
                  <a:schemeClr val="accent1">
                    <a:lumMod val="50000"/>
                  </a:schemeClr>
                </a:solidFill>
              </a:rPr>
              <a:t> Brokerage, London, Ontario sold a mobile home park $1.3M and gets leads on and has sold many homes parks as her specialty.</a:t>
            </a:r>
          </a:p>
          <a:p>
            <a:r>
              <a:rPr lang="en-US" sz="2800" dirty="0">
                <a:solidFill>
                  <a:schemeClr val="accent1">
                    <a:lumMod val="50000"/>
                  </a:schemeClr>
                </a:solidFill>
              </a:rPr>
              <a:t>Maryjane White, Sales Representative</a:t>
            </a:r>
          </a:p>
          <a:p>
            <a:r>
              <a:rPr lang="en-US" sz="2800" dirty="0">
                <a:solidFill>
                  <a:schemeClr val="accent1">
                    <a:lumMod val="50000"/>
                  </a:schemeClr>
                </a:solidFill>
              </a:rPr>
              <a:t>Royal </a:t>
            </a:r>
            <a:r>
              <a:rPr lang="en-US" sz="2800" dirty="0" err="1">
                <a:solidFill>
                  <a:schemeClr val="accent1">
                    <a:lumMod val="50000"/>
                  </a:schemeClr>
                </a:solidFill>
              </a:rPr>
              <a:t>LePage</a:t>
            </a:r>
            <a:r>
              <a:rPr lang="en-US" sz="2800" dirty="0">
                <a:solidFill>
                  <a:schemeClr val="accent1">
                    <a:lumMod val="50000"/>
                  </a:schemeClr>
                </a:solidFill>
              </a:rPr>
              <a:t> </a:t>
            </a:r>
            <a:r>
              <a:rPr lang="en-US" sz="2800" dirty="0" err="1">
                <a:solidFill>
                  <a:schemeClr val="accent1">
                    <a:lumMod val="50000"/>
                  </a:schemeClr>
                </a:solidFill>
              </a:rPr>
              <a:t>Triland</a:t>
            </a:r>
            <a:r>
              <a:rPr lang="en-US" sz="2800" dirty="0">
                <a:solidFill>
                  <a:schemeClr val="accent1">
                    <a:lumMod val="50000"/>
                  </a:schemeClr>
                </a:solidFill>
              </a:rPr>
              <a:t> Brokerage, London, Ontario</a:t>
            </a:r>
          </a:p>
        </p:txBody>
      </p:sp>
      <p:sp>
        <p:nvSpPr>
          <p:cNvPr id="5" name="TextBox 4"/>
          <p:cNvSpPr txBox="1"/>
          <p:nvPr/>
        </p:nvSpPr>
        <p:spPr>
          <a:xfrm>
            <a:off x="4824624" y="5761156"/>
            <a:ext cx="7263527" cy="400110"/>
          </a:xfrm>
          <a:prstGeom prst="rect">
            <a:avLst/>
          </a:prstGeom>
          <a:gradFill flip="none" rotWithShape="1">
            <a:gsLst>
              <a:gs pos="0">
                <a:schemeClr val="tx1"/>
              </a:gs>
              <a:gs pos="100000">
                <a:schemeClr val="accent5">
                  <a:lumMod val="60000"/>
                  <a:lumOff val="40000"/>
                </a:schemeClr>
              </a:gs>
            </a:gsLst>
            <a:lin ang="5400000" scaled="0"/>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sz="2000" dirty="0">
                <a:solidFill>
                  <a:srgbClr val="203864"/>
                </a:solidFill>
              </a:rPr>
              <a:t>ICIWORLD.COM </a:t>
            </a:r>
            <a:r>
              <a:rPr lang="en-US" dirty="0">
                <a:solidFill>
                  <a:srgbClr val="203864"/>
                </a:solidFill>
              </a:rPr>
              <a:t> REAL ESTATE INFORMATION LISTING SERVICE since 1994</a:t>
            </a:r>
          </a:p>
        </p:txBody>
      </p:sp>
      <p:sp>
        <p:nvSpPr>
          <p:cNvPr id="6" name="Footer Placeholder 5"/>
          <p:cNvSpPr>
            <a:spLocks noGrp="1"/>
          </p:cNvSpPr>
          <p:nvPr>
            <p:ph type="ftr" sz="quarter" idx="11"/>
          </p:nvPr>
        </p:nvSpPr>
        <p:spPr/>
        <p:txBody>
          <a:bodyPr/>
          <a:lstStyle/>
          <a:p>
            <a:r>
              <a:rPr lang="en-CA">
                <a:solidFill>
                  <a:srgbClr val="C00000"/>
                </a:solidFill>
              </a:rPr>
              <a:t>ICIWorld Webina</a:t>
            </a:r>
            <a:endParaRPr lang="en-US" dirty="0">
              <a:solidFill>
                <a:srgbClr val="C00000"/>
              </a:solidFill>
            </a:endParaRPr>
          </a:p>
        </p:txBody>
      </p:sp>
    </p:spTree>
    <p:extLst>
      <p:ext uri="{BB962C8B-B14F-4D97-AF65-F5344CB8AC3E}">
        <p14:creationId xmlns:p14="http://schemas.microsoft.com/office/powerpoint/2010/main" val="2772558001"/>
      </p:ext>
    </p:extLst>
  </p:cSld>
  <p:clrMapOvr>
    <a:masterClrMapping/>
  </p:clrMapOvr>
  <mc:AlternateContent xmlns:mc="http://schemas.openxmlformats.org/markup-compatibility/2006" xmlns:p14="http://schemas.microsoft.com/office/powerpoint/2010/main">
    <mc:Choice Requires="p14">
      <p:transition spd="slow" advClick="0" advTm="9000">
        <p14:ferris dir="l"/>
      </p:transition>
    </mc:Choice>
    <mc:Fallback xmlns="">
      <p:transition xmlns:p14="http://schemas.microsoft.com/office/powerpoint/2010/main" spd="slow" advClick="0" advTm="9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173" y="3613950"/>
            <a:ext cx="2851777" cy="1646523"/>
          </a:xfrm>
          <a:prstGeom prst="rect">
            <a:avLst/>
          </a:prstGeom>
        </p:spPr>
      </p:pic>
      <p:sp>
        <p:nvSpPr>
          <p:cNvPr id="3" name="Rectangle 2"/>
          <p:cNvSpPr/>
          <p:nvPr/>
        </p:nvSpPr>
        <p:spPr>
          <a:xfrm>
            <a:off x="3158836" y="859268"/>
            <a:ext cx="8321964" cy="4401205"/>
          </a:xfrm>
          <a:prstGeom prst="rect">
            <a:avLst/>
          </a:prstGeom>
        </p:spPr>
        <p:txBody>
          <a:bodyPr wrap="square">
            <a:spAutoFit/>
          </a:bodyPr>
          <a:lstStyle/>
          <a:p>
            <a:r>
              <a:rPr lang="en-US" sz="2000" dirty="0">
                <a:solidFill>
                  <a:schemeClr val="accent1">
                    <a:lumMod val="50000"/>
                  </a:schemeClr>
                </a:solidFill>
                <a:effectLst/>
              </a:rPr>
              <a:t>Hi Gary,</a:t>
            </a:r>
            <a:br>
              <a:rPr lang="en-US" sz="2000" dirty="0">
                <a:solidFill>
                  <a:schemeClr val="accent1">
                    <a:lumMod val="50000"/>
                  </a:schemeClr>
                </a:solidFill>
                <a:effectLst/>
              </a:rPr>
            </a:br>
            <a:r>
              <a:rPr lang="en-US" sz="2000" dirty="0">
                <a:solidFill>
                  <a:schemeClr val="accent1">
                    <a:lumMod val="50000"/>
                  </a:schemeClr>
                </a:solidFill>
                <a:effectLst/>
              </a:rPr>
              <a:t>I would like to thank you for all your help and support. I recently sold (conditionally) an Apt building around the $13,000,000 and I located the buyer through ICI </a:t>
            </a:r>
            <a:r>
              <a:rPr lang="en-US" sz="2000" dirty="0" err="1">
                <a:solidFill>
                  <a:schemeClr val="accent1">
                    <a:lumMod val="50000"/>
                  </a:schemeClr>
                </a:solidFill>
                <a:effectLst/>
              </a:rPr>
              <a:t>World.Although</a:t>
            </a:r>
            <a:r>
              <a:rPr lang="en-US" sz="2000" dirty="0">
                <a:solidFill>
                  <a:schemeClr val="accent1">
                    <a:lumMod val="50000"/>
                  </a:schemeClr>
                </a:solidFill>
                <a:effectLst/>
              </a:rPr>
              <a:t> I advertised in the Globe &amp; Mail and in the </a:t>
            </a:r>
            <a:r>
              <a:rPr lang="en-US" sz="2000" dirty="0" err="1">
                <a:solidFill>
                  <a:schemeClr val="accent1">
                    <a:lumMod val="50000"/>
                  </a:schemeClr>
                </a:solidFill>
                <a:effectLst/>
              </a:rPr>
              <a:t>the</a:t>
            </a:r>
            <a:r>
              <a:rPr lang="en-US" sz="2000" dirty="0">
                <a:solidFill>
                  <a:schemeClr val="accent1">
                    <a:lumMod val="50000"/>
                  </a:schemeClr>
                </a:solidFill>
                <a:effectLst/>
              </a:rPr>
              <a:t> Commercial Investor in addition to listing the property on the MLS, most of my solid leads came from ICI </a:t>
            </a:r>
            <a:r>
              <a:rPr lang="en-US" sz="2000" dirty="0" err="1">
                <a:solidFill>
                  <a:schemeClr val="accent1">
                    <a:lumMod val="50000"/>
                  </a:schemeClr>
                </a:solidFill>
                <a:effectLst/>
              </a:rPr>
              <a:t>World.I</a:t>
            </a:r>
            <a:r>
              <a:rPr lang="en-US" sz="2000" dirty="0">
                <a:solidFill>
                  <a:schemeClr val="accent1">
                    <a:lumMod val="50000"/>
                  </a:schemeClr>
                </a:solidFill>
                <a:effectLst/>
              </a:rPr>
              <a:t> contacted professionals via ICI World and they responded immediately. Thanks again for your support and I would like to book a </a:t>
            </a:r>
            <a:r>
              <a:rPr lang="en-US" sz="2000" dirty="0" err="1">
                <a:solidFill>
                  <a:schemeClr val="accent1">
                    <a:lumMod val="50000"/>
                  </a:schemeClr>
                </a:solidFill>
                <a:effectLst/>
              </a:rPr>
              <a:t>webiner</a:t>
            </a:r>
            <a:r>
              <a:rPr lang="en-US" sz="2000" dirty="0">
                <a:solidFill>
                  <a:schemeClr val="accent1">
                    <a:lumMod val="50000"/>
                  </a:schemeClr>
                </a:solidFill>
                <a:effectLst/>
              </a:rPr>
              <a:t> next week to better understand how to fully utilize ICI’s </a:t>
            </a:r>
            <a:r>
              <a:rPr lang="en-US" sz="2000" dirty="0" err="1">
                <a:solidFill>
                  <a:schemeClr val="accent1">
                    <a:lumMod val="50000"/>
                  </a:schemeClr>
                </a:solidFill>
                <a:effectLst/>
              </a:rPr>
              <a:t>website.Also</a:t>
            </a:r>
            <a:r>
              <a:rPr lang="en-US" sz="2000" dirty="0">
                <a:solidFill>
                  <a:schemeClr val="accent1">
                    <a:lumMod val="50000"/>
                  </a:schemeClr>
                </a:solidFill>
                <a:effectLst/>
              </a:rPr>
              <a:t>, you mentioned that CCIM will have designation courses in Toronto, can you please send me information in that regards,</a:t>
            </a:r>
          </a:p>
          <a:p>
            <a:r>
              <a:rPr lang="en-US" sz="2000" dirty="0">
                <a:solidFill>
                  <a:schemeClr val="accent1">
                    <a:lumMod val="50000"/>
                  </a:schemeClr>
                </a:solidFill>
                <a:effectLst/>
              </a:rPr>
              <a:t>Best wishes,</a:t>
            </a:r>
            <a:br>
              <a:rPr lang="en-US" sz="2000" dirty="0">
                <a:solidFill>
                  <a:schemeClr val="accent1">
                    <a:lumMod val="50000"/>
                  </a:schemeClr>
                </a:solidFill>
                <a:effectLst/>
              </a:rPr>
            </a:br>
            <a:r>
              <a:rPr lang="en-US" sz="2000" dirty="0">
                <a:solidFill>
                  <a:schemeClr val="accent1">
                    <a:lumMod val="50000"/>
                  </a:schemeClr>
                </a:solidFill>
                <a:effectLst/>
              </a:rPr>
              <a:t>Guy </a:t>
            </a:r>
            <a:r>
              <a:rPr lang="en-US" sz="2000" dirty="0" err="1">
                <a:solidFill>
                  <a:schemeClr val="accent1">
                    <a:lumMod val="50000"/>
                  </a:schemeClr>
                </a:solidFill>
                <a:effectLst/>
              </a:rPr>
              <a:t>Scheiner</a:t>
            </a:r>
            <a:r>
              <a:rPr lang="en-US" sz="2000" dirty="0">
                <a:solidFill>
                  <a:schemeClr val="accent1">
                    <a:lumMod val="50000"/>
                  </a:schemeClr>
                </a:solidFill>
                <a:effectLst/>
              </a:rPr>
              <a:t>, BA</a:t>
            </a:r>
            <a:br>
              <a:rPr lang="en-US" sz="2000" dirty="0">
                <a:solidFill>
                  <a:schemeClr val="accent1">
                    <a:lumMod val="50000"/>
                  </a:schemeClr>
                </a:solidFill>
                <a:effectLst/>
              </a:rPr>
            </a:br>
            <a:r>
              <a:rPr lang="en-US" sz="2000" dirty="0">
                <a:solidFill>
                  <a:schemeClr val="accent1">
                    <a:lumMod val="50000"/>
                  </a:schemeClr>
                </a:solidFill>
                <a:effectLst/>
              </a:rPr>
              <a:t>Sales Representative</a:t>
            </a:r>
            <a:br>
              <a:rPr lang="en-US" sz="2000" dirty="0">
                <a:solidFill>
                  <a:schemeClr val="accent1">
                    <a:lumMod val="50000"/>
                  </a:schemeClr>
                </a:solidFill>
                <a:effectLst/>
              </a:rPr>
            </a:br>
            <a:r>
              <a:rPr lang="en-US" sz="2000" dirty="0">
                <a:solidFill>
                  <a:schemeClr val="accent1">
                    <a:lumMod val="50000"/>
                  </a:schemeClr>
                </a:solidFill>
                <a:effectLst/>
              </a:rPr>
              <a:t>Sutton Group-Admiral Realty Inc., Brokerage</a:t>
            </a:r>
          </a:p>
        </p:txBody>
      </p:sp>
      <p:pic>
        <p:nvPicPr>
          <p:cNvPr id="8194" name="Picture 2" descr="Guy Schei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0812" y="1060514"/>
            <a:ext cx="952500" cy="120015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4729090" y="5811447"/>
            <a:ext cx="7263527" cy="400110"/>
          </a:xfrm>
          <a:prstGeom prst="rect">
            <a:avLst/>
          </a:prstGeom>
          <a:gradFill flip="none" rotWithShape="1">
            <a:gsLst>
              <a:gs pos="0">
                <a:schemeClr val="tx1"/>
              </a:gs>
              <a:gs pos="100000">
                <a:schemeClr val="accent5">
                  <a:lumMod val="60000"/>
                  <a:lumOff val="40000"/>
                </a:schemeClr>
              </a:gs>
            </a:gsLst>
            <a:lin ang="5400000" scaled="0"/>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sz="2000" dirty="0">
                <a:solidFill>
                  <a:srgbClr val="203864"/>
                </a:solidFill>
              </a:rPr>
              <a:t>ICIWORLD.COM </a:t>
            </a:r>
            <a:r>
              <a:rPr lang="en-US" dirty="0">
                <a:solidFill>
                  <a:srgbClr val="203864"/>
                </a:solidFill>
              </a:rPr>
              <a:t> REAL ESTATE INFORMATION LISTING SERVICE since 1994</a:t>
            </a:r>
          </a:p>
        </p:txBody>
      </p:sp>
      <p:sp>
        <p:nvSpPr>
          <p:cNvPr id="6" name="Footer Placeholder 5"/>
          <p:cNvSpPr>
            <a:spLocks noGrp="1"/>
          </p:cNvSpPr>
          <p:nvPr>
            <p:ph type="ftr" sz="quarter" idx="11"/>
          </p:nvPr>
        </p:nvSpPr>
        <p:spPr/>
        <p:txBody>
          <a:bodyPr/>
          <a:lstStyle/>
          <a:p>
            <a:r>
              <a:rPr lang="en-CA">
                <a:solidFill>
                  <a:srgbClr val="C00000"/>
                </a:solidFill>
              </a:rPr>
              <a:t>ICIWorld Webina</a:t>
            </a:r>
            <a:endParaRPr lang="en-US" dirty="0">
              <a:solidFill>
                <a:srgbClr val="C00000"/>
              </a:solidFill>
            </a:endParaRPr>
          </a:p>
        </p:txBody>
      </p:sp>
    </p:spTree>
    <p:extLst>
      <p:ext uri="{BB962C8B-B14F-4D97-AF65-F5344CB8AC3E}">
        <p14:creationId xmlns:p14="http://schemas.microsoft.com/office/powerpoint/2010/main" val="2477804520"/>
      </p:ext>
    </p:extLst>
  </p:cSld>
  <p:clrMapOvr>
    <a:masterClrMapping/>
  </p:clrMapOvr>
  <mc:AlternateContent xmlns:mc="http://schemas.openxmlformats.org/markup-compatibility/2006" xmlns:p14="http://schemas.microsoft.com/office/powerpoint/2010/main">
    <mc:Choice Requires="p14">
      <p:transition spd="slow" advClick="0" advTm="9000">
        <p14:ferris dir="l"/>
      </p:transition>
    </mc:Choice>
    <mc:Fallback xmlns="">
      <p:transition xmlns:p14="http://schemas.microsoft.com/office/powerpoint/2010/main" spd="slow" advClick="0" advTm="9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86771"/>
            <a:ext cx="12192000" cy="1200329"/>
          </a:xfrm>
          <a:prstGeom prst="rect">
            <a:avLst/>
          </a:prstGeom>
          <a:noFill/>
          <a:effectLst>
            <a:reflection blurRad="6350" stA="52000" endA="300" endPos="35000" dir="5400000" sy="-100000" algn="bl" rotWithShape="0"/>
          </a:effectLst>
        </p:spPr>
        <p:txBody>
          <a:bodyPr wrap="square" rtlCol="0">
            <a:spAutoFit/>
          </a:bodyPr>
          <a:lstStyle/>
          <a:p>
            <a:pPr algn="ctr"/>
            <a:r>
              <a:rPr lang="en-US" sz="7200" dirty="0" err="1">
                <a:ln w="10160">
                  <a:solidFill>
                    <a:schemeClr val="tx1"/>
                  </a:solidFill>
                  <a:prstDash val="solid"/>
                </a:ln>
                <a:solidFill>
                  <a:schemeClr val="accent5">
                    <a:lumMod val="50000"/>
                  </a:schemeClr>
                </a:solidFill>
                <a:effectLst>
                  <a:outerShdw blurRad="38100" dist="32000" dir="5400000" algn="tl">
                    <a:srgbClr val="000000">
                      <a:alpha val="30000"/>
                    </a:srgbClr>
                  </a:outerShdw>
                </a:effectLst>
                <a:latin typeface="Times"/>
                <a:cs typeface="Times"/>
              </a:rPr>
              <a:t>ICIWorld.com</a:t>
            </a:r>
            <a:endParaRPr lang="en-US" sz="7200" dirty="0">
              <a:ln w="10160">
                <a:solidFill>
                  <a:schemeClr val="tx1"/>
                </a:solidFill>
                <a:prstDash val="solid"/>
              </a:ln>
              <a:solidFill>
                <a:schemeClr val="accent5">
                  <a:lumMod val="50000"/>
                </a:schemeClr>
              </a:solidFill>
              <a:effectLst>
                <a:outerShdw blurRad="38100" dist="32000" dir="5400000" algn="tl">
                  <a:srgbClr val="000000">
                    <a:alpha val="30000"/>
                  </a:srgbClr>
                </a:outerShdw>
              </a:effectLst>
              <a:latin typeface="Times"/>
              <a:cs typeface="Times"/>
            </a:endParaRPr>
          </a:p>
        </p:txBody>
      </p:sp>
      <p:sp>
        <p:nvSpPr>
          <p:cNvPr id="3" name="Rectangle 2"/>
          <p:cNvSpPr/>
          <p:nvPr/>
        </p:nvSpPr>
        <p:spPr>
          <a:xfrm>
            <a:off x="2220204" y="4650528"/>
            <a:ext cx="7866108" cy="1077218"/>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Residential REAL ESTATE </a:t>
            </a:r>
          </a:p>
          <a:p>
            <a:pPr algn="ctr"/>
            <a:r>
              <a:rPr lang="en-US"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INFORMATION LISTING SERVICE</a:t>
            </a:r>
          </a:p>
        </p:txBody>
      </p:sp>
      <p:pic>
        <p:nvPicPr>
          <p:cNvPr id="4" name="Picture 3" descr="imag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1501" y="2094211"/>
            <a:ext cx="7886700" cy="2540000"/>
          </a:xfrm>
          <a:prstGeom prst="rect">
            <a:avLst/>
          </a:prstGeom>
        </p:spPr>
      </p:pic>
      <p:sp>
        <p:nvSpPr>
          <p:cNvPr id="6" name="Footer Placeholder 5">
            <a:extLst>
              <a:ext uri="{FF2B5EF4-FFF2-40B4-BE49-F238E27FC236}">
                <a16:creationId xmlns:a16="http://schemas.microsoft.com/office/drawing/2014/main" id="{33382FFA-3B5B-4910-98BC-9DC797BD3D99}"/>
              </a:ext>
            </a:extLst>
          </p:cNvPr>
          <p:cNvSpPr>
            <a:spLocks noGrp="1"/>
          </p:cNvSpPr>
          <p:nvPr>
            <p:ph type="ftr" sz="quarter" idx="11"/>
          </p:nvPr>
        </p:nvSpPr>
        <p:spPr/>
        <p:txBody>
          <a:bodyPr/>
          <a:lstStyle/>
          <a:p>
            <a:r>
              <a:rPr lang="en-CA"/>
              <a:t>ICIWorld Webina</a:t>
            </a:r>
            <a:endParaRPr lang="en-US"/>
          </a:p>
        </p:txBody>
      </p:sp>
    </p:spTree>
    <p:extLst>
      <p:ext uri="{BB962C8B-B14F-4D97-AF65-F5344CB8AC3E}">
        <p14:creationId xmlns:p14="http://schemas.microsoft.com/office/powerpoint/2010/main" val="4261804450"/>
      </p:ext>
    </p:extLst>
  </p:cSld>
  <p:clrMapOvr>
    <a:masterClrMapping/>
  </p:clrMapOvr>
  <mc:AlternateContent xmlns:mc="http://schemas.openxmlformats.org/markup-compatibility/2006" xmlns:p14="http://schemas.microsoft.com/office/powerpoint/2010/main">
    <mc:Choice Requires="p14">
      <p:transition spd="slow" advClick="0" advTm="9000">
        <p14:ferris dir="l"/>
      </p:transition>
    </mc:Choice>
    <mc:Fallback xmlns="">
      <p:transition xmlns:p14="http://schemas.microsoft.com/office/powerpoint/2010/main" spd="slow" advClick="0" advTm="9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61" y="3887402"/>
            <a:ext cx="2851777" cy="1646523"/>
          </a:xfrm>
          <a:prstGeom prst="rect">
            <a:avLst/>
          </a:prstGeom>
        </p:spPr>
      </p:pic>
      <p:sp>
        <p:nvSpPr>
          <p:cNvPr id="3" name="Rectangle 2"/>
          <p:cNvSpPr/>
          <p:nvPr/>
        </p:nvSpPr>
        <p:spPr>
          <a:xfrm>
            <a:off x="3084945" y="640278"/>
            <a:ext cx="8839200" cy="4893647"/>
          </a:xfrm>
          <a:prstGeom prst="rect">
            <a:avLst/>
          </a:prstGeom>
        </p:spPr>
        <p:txBody>
          <a:bodyPr wrap="square">
            <a:spAutoFit/>
          </a:bodyPr>
          <a:lstStyle/>
          <a:p>
            <a:r>
              <a:rPr lang="en-US" sz="2400" b="1" dirty="0">
                <a:solidFill>
                  <a:schemeClr val="accent1">
                    <a:lumMod val="50000"/>
                  </a:schemeClr>
                </a:solidFill>
              </a:rPr>
              <a:t>Sam </a:t>
            </a:r>
            <a:r>
              <a:rPr lang="en-US" sz="2400" b="1" dirty="0" err="1">
                <a:solidFill>
                  <a:schemeClr val="accent1">
                    <a:lumMod val="50000"/>
                  </a:schemeClr>
                </a:solidFill>
              </a:rPr>
              <a:t>Schariefy</a:t>
            </a:r>
            <a:r>
              <a:rPr lang="en-US" sz="2400" b="1" dirty="0">
                <a:solidFill>
                  <a:schemeClr val="accent1">
                    <a:lumMod val="50000"/>
                  </a:schemeClr>
                </a:solidFill>
              </a:rPr>
              <a:t>, Abr., </a:t>
            </a:r>
            <a:r>
              <a:rPr lang="en-US" sz="2400" b="1" dirty="0" err="1">
                <a:solidFill>
                  <a:schemeClr val="accent1">
                    <a:lumMod val="50000"/>
                  </a:schemeClr>
                </a:solidFill>
              </a:rPr>
              <a:t>Sres</a:t>
            </a:r>
            <a:r>
              <a:rPr lang="en-US" sz="2400" b="1" dirty="0">
                <a:solidFill>
                  <a:schemeClr val="accent1">
                    <a:lumMod val="50000"/>
                  </a:schemeClr>
                </a:solidFill>
              </a:rPr>
              <a:t>., Re/Max </a:t>
            </a:r>
            <a:r>
              <a:rPr lang="en-US" sz="2400" b="1" dirty="0" err="1">
                <a:solidFill>
                  <a:schemeClr val="accent1">
                    <a:lumMod val="50000"/>
                  </a:schemeClr>
                </a:solidFill>
              </a:rPr>
              <a:t>Realtron</a:t>
            </a:r>
            <a:r>
              <a:rPr lang="en-US" sz="2400" b="1" dirty="0">
                <a:solidFill>
                  <a:schemeClr val="accent1">
                    <a:lumMod val="50000"/>
                  </a:schemeClr>
                </a:solidFill>
              </a:rPr>
              <a:t> Realty Inc., Brokerage.</a:t>
            </a:r>
            <a:r>
              <a:rPr lang="en-US" sz="2400" dirty="0">
                <a:solidFill>
                  <a:schemeClr val="accent1">
                    <a:lumMod val="50000"/>
                  </a:schemeClr>
                </a:solidFill>
              </a:rPr>
              <a:t>  Someone saw an ad on </a:t>
            </a:r>
            <a:r>
              <a:rPr lang="en-US" sz="2400" dirty="0" err="1">
                <a:solidFill>
                  <a:schemeClr val="accent1">
                    <a:lumMod val="50000"/>
                  </a:schemeClr>
                </a:solidFill>
              </a:rPr>
              <a:t>ICIWorld</a:t>
            </a:r>
            <a:r>
              <a:rPr lang="en-US" sz="2400" dirty="0">
                <a:solidFill>
                  <a:schemeClr val="accent1">
                    <a:lumMod val="50000"/>
                  </a:schemeClr>
                </a:solidFill>
              </a:rPr>
              <a:t> on one of </a:t>
            </a:r>
            <a:r>
              <a:rPr lang="en-US" sz="2400" dirty="0" err="1">
                <a:solidFill>
                  <a:schemeClr val="accent1">
                    <a:lumMod val="50000"/>
                  </a:schemeClr>
                </a:solidFill>
              </a:rPr>
              <a:t>Sams</a:t>
            </a:r>
            <a:r>
              <a:rPr lang="en-US" sz="2400" dirty="0">
                <a:solidFill>
                  <a:schemeClr val="accent1">
                    <a:lumMod val="50000"/>
                  </a:schemeClr>
                </a:solidFill>
              </a:rPr>
              <a:t> exclusive listings.  Sam developed a business relationship with them and said that property was not the right property for you. We have other listings and told him about another one. He also invited him to come into office and had a two hour meeting. Sam suggested a property. Sam knew about a person who was thinking about selling. He called him and ended up doing a deal $1,100,000. $30,000 commission and a job well done for both parties. They were both very happy.</a:t>
            </a:r>
            <a:br>
              <a:rPr lang="en-US" sz="2400" dirty="0">
                <a:solidFill>
                  <a:schemeClr val="accent1">
                    <a:lumMod val="50000"/>
                  </a:schemeClr>
                </a:solidFill>
              </a:rPr>
            </a:br>
            <a:r>
              <a:rPr lang="en-US" sz="2400" dirty="0">
                <a:solidFill>
                  <a:schemeClr val="accent1">
                    <a:lumMod val="50000"/>
                  </a:schemeClr>
                </a:solidFill>
              </a:rPr>
              <a:t>Sam also has buyers from overseas looking to buy a business and home, and more buyers and sellers.</a:t>
            </a:r>
          </a:p>
          <a:p>
            <a:r>
              <a:rPr lang="en-US" sz="2400" dirty="0">
                <a:solidFill>
                  <a:schemeClr val="accent1">
                    <a:lumMod val="50000"/>
                  </a:schemeClr>
                </a:solidFill>
              </a:rPr>
              <a:t>Sam </a:t>
            </a:r>
            <a:r>
              <a:rPr lang="en-US" sz="2400" dirty="0" err="1">
                <a:solidFill>
                  <a:schemeClr val="accent1">
                    <a:lumMod val="50000"/>
                  </a:schemeClr>
                </a:solidFill>
              </a:rPr>
              <a:t>Schariefy</a:t>
            </a:r>
            <a:r>
              <a:rPr lang="en-US" sz="2400" dirty="0">
                <a:solidFill>
                  <a:schemeClr val="accent1">
                    <a:lumMod val="50000"/>
                  </a:schemeClr>
                </a:solidFill>
              </a:rPr>
              <a:t>, Abr., </a:t>
            </a:r>
            <a:r>
              <a:rPr lang="en-US" sz="2400" dirty="0" err="1">
                <a:solidFill>
                  <a:schemeClr val="accent1">
                    <a:lumMod val="50000"/>
                  </a:schemeClr>
                </a:solidFill>
              </a:rPr>
              <a:t>Sres</a:t>
            </a:r>
            <a:r>
              <a:rPr lang="en-US" sz="2400" dirty="0">
                <a:solidFill>
                  <a:schemeClr val="accent1">
                    <a:lumMod val="50000"/>
                  </a:schemeClr>
                </a:solidFill>
              </a:rPr>
              <a:t>.,</a:t>
            </a:r>
          </a:p>
          <a:p>
            <a:r>
              <a:rPr lang="en-US" sz="2400" dirty="0">
                <a:solidFill>
                  <a:schemeClr val="accent1">
                    <a:lumMod val="50000"/>
                  </a:schemeClr>
                </a:solidFill>
                <a:hlinkClick r:id="rId3"/>
              </a:rPr>
              <a:t>Re/Max </a:t>
            </a:r>
            <a:r>
              <a:rPr lang="en-US" sz="2400" dirty="0" err="1">
                <a:solidFill>
                  <a:schemeClr val="accent1">
                    <a:lumMod val="50000"/>
                  </a:schemeClr>
                </a:solidFill>
                <a:hlinkClick r:id="rId3"/>
              </a:rPr>
              <a:t>Realtron</a:t>
            </a:r>
            <a:r>
              <a:rPr lang="en-US" sz="2400" dirty="0">
                <a:solidFill>
                  <a:schemeClr val="accent1">
                    <a:lumMod val="50000"/>
                  </a:schemeClr>
                </a:solidFill>
                <a:hlinkClick r:id="rId3"/>
              </a:rPr>
              <a:t> Realty Inc., Brokerage</a:t>
            </a:r>
            <a:endParaRPr lang="en-US" sz="2400" dirty="0">
              <a:solidFill>
                <a:schemeClr val="accent1">
                  <a:lumMod val="50000"/>
                </a:schemeClr>
              </a:solidFill>
            </a:endParaRPr>
          </a:p>
        </p:txBody>
      </p:sp>
      <p:pic>
        <p:nvPicPr>
          <p:cNvPr id="10242" name="Picture 2" descr="Sam Scharief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175" y="1263073"/>
            <a:ext cx="1428750" cy="142875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4660618" y="5761156"/>
            <a:ext cx="7263527" cy="400110"/>
          </a:xfrm>
          <a:prstGeom prst="rect">
            <a:avLst/>
          </a:prstGeom>
          <a:gradFill flip="none" rotWithShape="1">
            <a:gsLst>
              <a:gs pos="0">
                <a:schemeClr val="tx1"/>
              </a:gs>
              <a:gs pos="100000">
                <a:schemeClr val="accent5">
                  <a:lumMod val="60000"/>
                  <a:lumOff val="40000"/>
                </a:schemeClr>
              </a:gs>
            </a:gsLst>
            <a:lin ang="5400000" scaled="0"/>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sz="2000" dirty="0">
                <a:solidFill>
                  <a:srgbClr val="203864"/>
                </a:solidFill>
              </a:rPr>
              <a:t>ICIWORLD.COM </a:t>
            </a:r>
            <a:r>
              <a:rPr lang="en-US" dirty="0">
                <a:solidFill>
                  <a:srgbClr val="203864"/>
                </a:solidFill>
              </a:rPr>
              <a:t> REAL ESTATE INFORMATION LISTING SERVICE since 1994</a:t>
            </a:r>
          </a:p>
        </p:txBody>
      </p:sp>
      <p:sp>
        <p:nvSpPr>
          <p:cNvPr id="6" name="Footer Placeholder 5"/>
          <p:cNvSpPr>
            <a:spLocks noGrp="1"/>
          </p:cNvSpPr>
          <p:nvPr>
            <p:ph type="ftr" sz="quarter" idx="11"/>
          </p:nvPr>
        </p:nvSpPr>
        <p:spPr/>
        <p:txBody>
          <a:bodyPr/>
          <a:lstStyle/>
          <a:p>
            <a:r>
              <a:rPr lang="en-CA">
                <a:solidFill>
                  <a:srgbClr val="C00000"/>
                </a:solidFill>
              </a:rPr>
              <a:t>ICIWorld Webina</a:t>
            </a:r>
            <a:endParaRPr lang="en-US" dirty="0">
              <a:solidFill>
                <a:srgbClr val="C00000"/>
              </a:solidFill>
            </a:endParaRPr>
          </a:p>
        </p:txBody>
      </p:sp>
    </p:spTree>
    <p:extLst>
      <p:ext uri="{BB962C8B-B14F-4D97-AF65-F5344CB8AC3E}">
        <p14:creationId xmlns:p14="http://schemas.microsoft.com/office/powerpoint/2010/main" val="1108091529"/>
      </p:ext>
    </p:extLst>
  </p:cSld>
  <p:clrMapOvr>
    <a:masterClrMapping/>
  </p:clrMapOvr>
  <mc:AlternateContent xmlns:mc="http://schemas.openxmlformats.org/markup-compatibility/2006" xmlns:p14="http://schemas.microsoft.com/office/powerpoint/2010/main">
    <mc:Choice Requires="p14">
      <p:transition spd="slow" advClick="0" advTm="9000">
        <p14:ferris dir="l"/>
      </p:transition>
    </mc:Choice>
    <mc:Fallback xmlns="">
      <p:transition xmlns:p14="http://schemas.microsoft.com/office/powerpoint/2010/main" spd="slow" advClick="0" advTm="9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521" y="3968817"/>
            <a:ext cx="2851777" cy="1646523"/>
          </a:xfrm>
          <a:prstGeom prst="rect">
            <a:avLst/>
          </a:prstGeom>
        </p:spPr>
      </p:pic>
      <p:sp>
        <p:nvSpPr>
          <p:cNvPr id="3" name="Rectangle 2"/>
          <p:cNvSpPr/>
          <p:nvPr/>
        </p:nvSpPr>
        <p:spPr>
          <a:xfrm>
            <a:off x="3897745" y="882898"/>
            <a:ext cx="6096000" cy="5078313"/>
          </a:xfrm>
          <a:prstGeom prst="rect">
            <a:avLst/>
          </a:prstGeom>
        </p:spPr>
        <p:txBody>
          <a:bodyPr>
            <a:spAutoFit/>
          </a:bodyPr>
          <a:lstStyle/>
          <a:p>
            <a:pPr>
              <a:buFont typeface="+mj-lt"/>
              <a:buAutoNum type="arabicPeriod"/>
            </a:pPr>
            <a:r>
              <a:rPr lang="en-US" dirty="0">
                <a:solidFill>
                  <a:schemeClr val="accent1">
                    <a:lumMod val="50000"/>
                  </a:schemeClr>
                </a:solidFill>
                <a:effectLst/>
              </a:rPr>
              <a:t>An apartment building $12,500 commission, he was chatting with another real estate agent in his office who wanted an apartment in Windsor. Brian went to </a:t>
            </a:r>
            <a:r>
              <a:rPr lang="en-US" dirty="0" err="1">
                <a:solidFill>
                  <a:schemeClr val="accent1">
                    <a:lumMod val="50000"/>
                  </a:schemeClr>
                </a:solidFill>
                <a:effectLst/>
              </a:rPr>
              <a:t>ICIWorld</a:t>
            </a:r>
            <a:r>
              <a:rPr lang="en-US" dirty="0">
                <a:solidFill>
                  <a:schemeClr val="accent1">
                    <a:lumMod val="50000"/>
                  </a:schemeClr>
                </a:solidFill>
                <a:effectLst/>
              </a:rPr>
              <a:t> pulled off an apartment and gave her the info as a referral. He did not hear anything for 3 months and then got a </a:t>
            </a:r>
            <a:r>
              <a:rPr lang="en-US" dirty="0" err="1">
                <a:solidFill>
                  <a:schemeClr val="accent1">
                    <a:lumMod val="50000"/>
                  </a:schemeClr>
                </a:solidFill>
                <a:effectLst/>
              </a:rPr>
              <a:t>cheque</a:t>
            </a:r>
            <a:r>
              <a:rPr lang="en-US" dirty="0">
                <a:solidFill>
                  <a:schemeClr val="accent1">
                    <a:lumMod val="50000"/>
                  </a:schemeClr>
                </a:solidFill>
                <a:effectLst/>
              </a:rPr>
              <a:t> for 12,500 for doing a referral. It took 2 min. and 30 seconds. That was it!</a:t>
            </a:r>
          </a:p>
          <a:p>
            <a:pPr>
              <a:buFont typeface="+mj-lt"/>
              <a:buAutoNum type="arabicPeriod"/>
            </a:pPr>
            <a:r>
              <a:rPr lang="en-US" dirty="0">
                <a:solidFill>
                  <a:schemeClr val="accent1">
                    <a:lumMod val="50000"/>
                  </a:schemeClr>
                </a:solidFill>
                <a:effectLst/>
              </a:rPr>
              <a:t>Another deal he leased some office space in Brampton to a major company on the stock exchange. 3,000sf He had it listed, He got a call direct from prospective tenant.  Showed the property and did the deal on the same day. 5 year lease $10,000.</a:t>
            </a:r>
          </a:p>
          <a:p>
            <a:pPr>
              <a:buFont typeface="+mj-lt"/>
              <a:buAutoNum type="arabicPeriod"/>
            </a:pPr>
            <a:r>
              <a:rPr lang="en-US" dirty="0">
                <a:solidFill>
                  <a:schemeClr val="accent1">
                    <a:lumMod val="50000"/>
                  </a:schemeClr>
                </a:solidFill>
                <a:effectLst/>
              </a:rPr>
              <a:t>Another was piece of vacant land in </a:t>
            </a:r>
            <a:r>
              <a:rPr lang="en-US" dirty="0" err="1">
                <a:solidFill>
                  <a:schemeClr val="accent1">
                    <a:lumMod val="50000"/>
                  </a:schemeClr>
                </a:solidFill>
                <a:effectLst/>
              </a:rPr>
              <a:t>Muskoka</a:t>
            </a:r>
            <a:r>
              <a:rPr lang="en-US" dirty="0">
                <a:solidFill>
                  <a:schemeClr val="accent1">
                    <a:lumMod val="50000"/>
                  </a:schemeClr>
                </a:solidFill>
                <a:effectLst/>
              </a:rPr>
              <a:t>.  He listed it on </a:t>
            </a:r>
            <a:r>
              <a:rPr lang="en-US" dirty="0" err="1">
                <a:solidFill>
                  <a:schemeClr val="accent1">
                    <a:lumMod val="50000"/>
                  </a:schemeClr>
                </a:solidFill>
                <a:effectLst/>
              </a:rPr>
              <a:t>ICIWorld</a:t>
            </a:r>
            <a:r>
              <a:rPr lang="en-US" dirty="0">
                <a:solidFill>
                  <a:schemeClr val="accent1">
                    <a:lumMod val="50000"/>
                  </a:schemeClr>
                </a:solidFill>
                <a:effectLst/>
              </a:rPr>
              <a:t> and it sat for six months, got a call from an agent in </a:t>
            </a:r>
            <a:r>
              <a:rPr lang="en-US" dirty="0" err="1">
                <a:solidFill>
                  <a:schemeClr val="accent1">
                    <a:lumMod val="50000"/>
                  </a:schemeClr>
                </a:solidFill>
                <a:effectLst/>
              </a:rPr>
              <a:t>Muskoka</a:t>
            </a:r>
            <a:r>
              <a:rPr lang="en-US" dirty="0">
                <a:solidFill>
                  <a:schemeClr val="accent1">
                    <a:lumMod val="50000"/>
                  </a:schemeClr>
                </a:solidFill>
                <a:effectLst/>
              </a:rPr>
              <a:t> who arranged to see it and deal was done. Brian never did go to </a:t>
            </a:r>
            <a:r>
              <a:rPr lang="en-US" dirty="0" err="1">
                <a:solidFill>
                  <a:schemeClr val="accent1">
                    <a:lumMod val="50000"/>
                  </a:schemeClr>
                </a:solidFill>
                <a:effectLst/>
              </a:rPr>
              <a:t>Muskoka</a:t>
            </a:r>
            <a:r>
              <a:rPr lang="en-US" dirty="0">
                <a:solidFill>
                  <a:schemeClr val="accent1">
                    <a:lumMod val="50000"/>
                  </a:schemeClr>
                </a:solidFill>
                <a:effectLst/>
              </a:rPr>
              <a:t>.  He showed it and sold it, $3,500 commission. He never did go to </a:t>
            </a:r>
            <a:r>
              <a:rPr lang="en-US" dirty="0" err="1">
                <a:solidFill>
                  <a:schemeClr val="accent1">
                    <a:lumMod val="50000"/>
                  </a:schemeClr>
                </a:solidFill>
                <a:effectLst/>
              </a:rPr>
              <a:t>Muskoka.The</a:t>
            </a:r>
            <a:r>
              <a:rPr lang="en-US" dirty="0">
                <a:solidFill>
                  <a:schemeClr val="accent1">
                    <a:lumMod val="50000"/>
                  </a:schemeClr>
                </a:solidFill>
                <a:effectLst/>
              </a:rPr>
              <a:t> apartment and office lease were on MLS and advertised and sold and leased through </a:t>
            </a:r>
            <a:r>
              <a:rPr lang="en-US" dirty="0" err="1">
                <a:solidFill>
                  <a:schemeClr val="accent1">
                    <a:lumMod val="50000"/>
                  </a:schemeClr>
                </a:solidFill>
                <a:effectLst/>
              </a:rPr>
              <a:t>ICIWorld</a:t>
            </a:r>
            <a:r>
              <a:rPr lang="en-US" dirty="0">
                <a:solidFill>
                  <a:schemeClr val="accent1">
                    <a:lumMod val="50000"/>
                  </a:schemeClr>
                </a:solidFill>
                <a:effectLst/>
              </a:rPr>
              <a:t>. Land was exclusive on </a:t>
            </a:r>
            <a:r>
              <a:rPr lang="en-US" dirty="0" err="1">
                <a:solidFill>
                  <a:schemeClr val="accent1">
                    <a:lumMod val="50000"/>
                  </a:schemeClr>
                </a:solidFill>
                <a:effectLst/>
              </a:rPr>
              <a:t>ICIWorld</a:t>
            </a:r>
            <a:r>
              <a:rPr lang="en-US" dirty="0">
                <a:solidFill>
                  <a:schemeClr val="accent1">
                    <a:lumMod val="50000"/>
                  </a:schemeClr>
                </a:solidFill>
                <a:effectLst/>
              </a:rPr>
              <a:t>.</a:t>
            </a:r>
          </a:p>
        </p:txBody>
      </p:sp>
      <p:pic>
        <p:nvPicPr>
          <p:cNvPr id="4098" name="Picture 2" descr="Brian Batchel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799057"/>
            <a:ext cx="1428750" cy="142875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p:cNvSpPr/>
          <p:nvPr/>
        </p:nvSpPr>
        <p:spPr>
          <a:xfrm>
            <a:off x="1461077" y="329593"/>
            <a:ext cx="8763874" cy="523220"/>
          </a:xfrm>
          <a:prstGeom prst="rect">
            <a:avLst/>
          </a:prstGeom>
        </p:spPr>
        <p:txBody>
          <a:bodyPr wrap="none">
            <a:spAutoFit/>
          </a:bodyPr>
          <a:lstStyle/>
          <a:p>
            <a:r>
              <a:rPr lang="en-US" sz="2800" b="1" dirty="0">
                <a:solidFill>
                  <a:schemeClr val="accent1">
                    <a:lumMod val="50000"/>
                  </a:schemeClr>
                </a:solidFill>
              </a:rPr>
              <a:t>$12,500 Referral Commission, took 2 min. and 30 seconds</a:t>
            </a:r>
          </a:p>
        </p:txBody>
      </p:sp>
      <p:sp>
        <p:nvSpPr>
          <p:cNvPr id="6" name="TextBox 5"/>
          <p:cNvSpPr txBox="1"/>
          <p:nvPr/>
        </p:nvSpPr>
        <p:spPr>
          <a:xfrm>
            <a:off x="4928473" y="5991296"/>
            <a:ext cx="7263527" cy="400110"/>
          </a:xfrm>
          <a:prstGeom prst="rect">
            <a:avLst/>
          </a:prstGeom>
          <a:gradFill flip="none" rotWithShape="1">
            <a:gsLst>
              <a:gs pos="0">
                <a:schemeClr val="tx1"/>
              </a:gs>
              <a:gs pos="100000">
                <a:schemeClr val="accent5">
                  <a:lumMod val="60000"/>
                  <a:lumOff val="40000"/>
                </a:schemeClr>
              </a:gs>
            </a:gsLst>
            <a:lin ang="5400000" scaled="0"/>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sz="2000" dirty="0">
                <a:solidFill>
                  <a:srgbClr val="203864"/>
                </a:solidFill>
              </a:rPr>
              <a:t>ICIWORLD.COM </a:t>
            </a:r>
            <a:r>
              <a:rPr lang="en-US" dirty="0">
                <a:solidFill>
                  <a:srgbClr val="203864"/>
                </a:solidFill>
              </a:rPr>
              <a:t> REAL ESTATE INFORMATION LISTING SERVICE since 1994</a:t>
            </a:r>
          </a:p>
        </p:txBody>
      </p:sp>
      <p:sp>
        <p:nvSpPr>
          <p:cNvPr id="7" name="Footer Placeholder 6"/>
          <p:cNvSpPr>
            <a:spLocks noGrp="1"/>
          </p:cNvSpPr>
          <p:nvPr>
            <p:ph type="ftr" sz="quarter" idx="11"/>
          </p:nvPr>
        </p:nvSpPr>
        <p:spPr/>
        <p:txBody>
          <a:bodyPr/>
          <a:lstStyle/>
          <a:p>
            <a:r>
              <a:rPr lang="en-CA">
                <a:solidFill>
                  <a:srgbClr val="C00000"/>
                </a:solidFill>
              </a:rPr>
              <a:t>ICIWorld Webina</a:t>
            </a:r>
            <a:endParaRPr lang="en-US" dirty="0">
              <a:solidFill>
                <a:srgbClr val="C00000"/>
              </a:solidFill>
            </a:endParaRPr>
          </a:p>
        </p:txBody>
      </p:sp>
    </p:spTree>
    <p:extLst>
      <p:ext uri="{BB962C8B-B14F-4D97-AF65-F5344CB8AC3E}">
        <p14:creationId xmlns:p14="http://schemas.microsoft.com/office/powerpoint/2010/main" val="443441783"/>
      </p:ext>
    </p:extLst>
  </p:cSld>
  <p:clrMapOvr>
    <a:masterClrMapping/>
  </p:clrMapOvr>
  <mc:AlternateContent xmlns:mc="http://schemas.openxmlformats.org/markup-compatibility/2006" xmlns:p14="http://schemas.microsoft.com/office/powerpoint/2010/main">
    <mc:Choice Requires="p14">
      <p:transition spd="slow" advClick="0" advTm="9000">
        <p14:ferris dir="l"/>
      </p:transition>
    </mc:Choice>
    <mc:Fallback xmlns="">
      <p:transition xmlns:p14="http://schemas.microsoft.com/office/powerpoint/2010/main" spd="slow" advClick="0" advTm="9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805" y="2012613"/>
            <a:ext cx="2851777" cy="1646523"/>
          </a:xfrm>
          <a:prstGeom prst="rect">
            <a:avLst/>
          </a:prstGeom>
        </p:spPr>
      </p:pic>
      <p:sp>
        <p:nvSpPr>
          <p:cNvPr id="3" name="Rectangle 2"/>
          <p:cNvSpPr/>
          <p:nvPr/>
        </p:nvSpPr>
        <p:spPr>
          <a:xfrm>
            <a:off x="3094182" y="215221"/>
            <a:ext cx="8894618" cy="5509200"/>
          </a:xfrm>
          <a:prstGeom prst="rect">
            <a:avLst/>
          </a:prstGeom>
        </p:spPr>
        <p:txBody>
          <a:bodyPr wrap="square">
            <a:spAutoFit/>
          </a:bodyPr>
          <a:lstStyle/>
          <a:p>
            <a:r>
              <a:rPr lang="en-US" sz="3200" dirty="0">
                <a:solidFill>
                  <a:schemeClr val="accent1">
                    <a:lumMod val="50000"/>
                  </a:schemeClr>
                </a:solidFill>
                <a:effectLst/>
              </a:rPr>
              <a:t>Scott Anderson, Broker, Re/Max Real Estate Centre, Brokerage placed a medical building on </a:t>
            </a:r>
            <a:r>
              <a:rPr lang="en-US" sz="3200" dirty="0" err="1">
                <a:solidFill>
                  <a:schemeClr val="accent1">
                    <a:lumMod val="50000"/>
                  </a:schemeClr>
                </a:solidFill>
                <a:effectLst/>
              </a:rPr>
              <a:t>ICIWorld</a:t>
            </a:r>
            <a:r>
              <a:rPr lang="en-US" sz="3200" dirty="0">
                <a:solidFill>
                  <a:schemeClr val="accent1">
                    <a:lumMod val="50000"/>
                  </a:schemeClr>
                </a:solidFill>
                <a:effectLst/>
              </a:rPr>
              <a:t> last year. It generated leads. He developed a business relationship with one of the buyers and during the following year sold five medical buildings to him for approximately $10,000,000. All started with one simple “Have” message on </a:t>
            </a:r>
            <a:r>
              <a:rPr lang="en-US" sz="3200" dirty="0" err="1">
                <a:solidFill>
                  <a:schemeClr val="accent1">
                    <a:lumMod val="50000"/>
                  </a:schemeClr>
                </a:solidFill>
                <a:effectLst/>
              </a:rPr>
              <a:t>ICIWorld</a:t>
            </a:r>
            <a:r>
              <a:rPr lang="en-US" sz="3200" dirty="0">
                <a:solidFill>
                  <a:schemeClr val="accent1">
                    <a:lumMod val="50000"/>
                  </a:schemeClr>
                </a:solidFill>
                <a:effectLst/>
              </a:rPr>
              <a:t>. Scott not only deals in medical buildings but also self storage and industrial buildings, and more.</a:t>
            </a:r>
          </a:p>
          <a:p>
            <a:r>
              <a:rPr lang="en-US" sz="3200" dirty="0">
                <a:solidFill>
                  <a:schemeClr val="accent1">
                    <a:lumMod val="50000"/>
                  </a:schemeClr>
                </a:solidFill>
              </a:rPr>
              <a:t>Scott Anderson, Broker</a:t>
            </a:r>
          </a:p>
          <a:p>
            <a:r>
              <a:rPr lang="en-US" sz="3200" dirty="0">
                <a:solidFill>
                  <a:schemeClr val="accent1">
                    <a:lumMod val="50000"/>
                  </a:schemeClr>
                </a:solidFill>
              </a:rPr>
              <a:t>Re/Max Real Estate Centre, Brokerage</a:t>
            </a:r>
          </a:p>
        </p:txBody>
      </p:sp>
      <p:sp>
        <p:nvSpPr>
          <p:cNvPr id="4" name="TextBox 3"/>
          <p:cNvSpPr txBox="1"/>
          <p:nvPr/>
        </p:nvSpPr>
        <p:spPr>
          <a:xfrm>
            <a:off x="4619908" y="5816449"/>
            <a:ext cx="7263527" cy="400110"/>
          </a:xfrm>
          <a:prstGeom prst="rect">
            <a:avLst/>
          </a:prstGeom>
          <a:gradFill flip="none" rotWithShape="1">
            <a:gsLst>
              <a:gs pos="0">
                <a:schemeClr val="tx1"/>
              </a:gs>
              <a:gs pos="100000">
                <a:schemeClr val="accent5">
                  <a:lumMod val="60000"/>
                  <a:lumOff val="40000"/>
                </a:schemeClr>
              </a:gs>
            </a:gsLst>
            <a:lin ang="5400000" scaled="0"/>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sz="2000" dirty="0">
                <a:solidFill>
                  <a:srgbClr val="203864"/>
                </a:solidFill>
              </a:rPr>
              <a:t>ICIWORLD.COM </a:t>
            </a:r>
            <a:r>
              <a:rPr lang="en-US" dirty="0">
                <a:solidFill>
                  <a:srgbClr val="203864"/>
                </a:solidFill>
              </a:rPr>
              <a:t> REAL ESTATE INFORMATION LISTING SERVICE since 1994</a:t>
            </a:r>
          </a:p>
        </p:txBody>
      </p:sp>
      <p:sp>
        <p:nvSpPr>
          <p:cNvPr id="6" name="Footer Placeholder 5"/>
          <p:cNvSpPr>
            <a:spLocks noGrp="1"/>
          </p:cNvSpPr>
          <p:nvPr>
            <p:ph type="ftr" sz="quarter" idx="11"/>
          </p:nvPr>
        </p:nvSpPr>
        <p:spPr>
          <a:xfrm>
            <a:off x="4038600" y="6356350"/>
            <a:ext cx="4114800" cy="365125"/>
          </a:xfrm>
        </p:spPr>
        <p:txBody>
          <a:bodyPr/>
          <a:lstStyle/>
          <a:p>
            <a:r>
              <a:rPr lang="en-CA">
                <a:solidFill>
                  <a:srgbClr val="C00000"/>
                </a:solidFill>
              </a:rPr>
              <a:t>ICIWorld Webina</a:t>
            </a:r>
            <a:endParaRPr lang="en-US" dirty="0">
              <a:solidFill>
                <a:srgbClr val="C00000"/>
              </a:solidFill>
            </a:endParaRPr>
          </a:p>
        </p:txBody>
      </p:sp>
    </p:spTree>
    <p:extLst>
      <p:ext uri="{BB962C8B-B14F-4D97-AF65-F5344CB8AC3E}">
        <p14:creationId xmlns:p14="http://schemas.microsoft.com/office/powerpoint/2010/main" val="4005897121"/>
      </p:ext>
    </p:extLst>
  </p:cSld>
  <p:clrMapOvr>
    <a:masterClrMapping/>
  </p:clrMapOvr>
  <mc:AlternateContent xmlns:mc="http://schemas.openxmlformats.org/markup-compatibility/2006" xmlns:p14="http://schemas.microsoft.com/office/powerpoint/2010/main">
    <mc:Choice Requires="p14">
      <p:transition spd="slow" advClick="0" advTm="9000">
        <p14:ferris dir="l"/>
      </p:transition>
    </mc:Choice>
    <mc:Fallback xmlns="">
      <p:transition xmlns:p14="http://schemas.microsoft.com/office/powerpoint/2010/main" spd="slow" advClick="0" advTm="9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931" y="4110527"/>
            <a:ext cx="2851777" cy="1646523"/>
          </a:xfrm>
          <a:prstGeom prst="rect">
            <a:avLst/>
          </a:prstGeom>
        </p:spPr>
      </p:pic>
      <p:sp>
        <p:nvSpPr>
          <p:cNvPr id="3" name="Rectangle 1"/>
          <p:cNvSpPr>
            <a:spLocks noChangeArrowheads="1"/>
          </p:cNvSpPr>
          <p:nvPr/>
        </p:nvSpPr>
        <p:spPr bwMode="auto">
          <a:xfrm>
            <a:off x="3380509" y="1555982"/>
            <a:ext cx="8091055" cy="25545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chemeClr val="accent1">
                    <a:lumMod val="50000"/>
                  </a:schemeClr>
                </a:solidFill>
                <a:effectLst/>
                <a:latin typeface="Arial" panose="020B0604020202020204" pitchFamily="34" charset="0"/>
              </a:rPr>
              <a:t>….reports several deals such as 5 </a:t>
            </a:r>
            <a:r>
              <a:rPr kumimoji="0" lang="en-US" altLang="en-US" sz="3200" b="0" i="0" u="none" strike="noStrike" cap="none" normalizeH="0" baseline="0" dirty="0" err="1">
                <a:ln>
                  <a:noFill/>
                </a:ln>
                <a:solidFill>
                  <a:schemeClr val="accent1">
                    <a:lumMod val="50000"/>
                  </a:schemeClr>
                </a:solidFill>
                <a:effectLst/>
                <a:latin typeface="Arial" panose="020B0604020202020204" pitchFamily="34" charset="0"/>
              </a:rPr>
              <a:t>plexes</a:t>
            </a:r>
            <a:r>
              <a:rPr kumimoji="0" lang="en-US" altLang="en-US" sz="3200" b="0" i="0" u="none" strike="noStrike" cap="none" normalizeH="0" baseline="0" dirty="0">
                <a:ln>
                  <a:noFill/>
                </a:ln>
                <a:solidFill>
                  <a:schemeClr val="accent1">
                    <a:lumMod val="50000"/>
                  </a:schemeClr>
                </a:solidFill>
                <a:effectLst/>
                <a:latin typeface="Arial" panose="020B0604020202020204" pitchFamily="34" charset="0"/>
              </a:rPr>
              <a:t> and other residential income producing properties.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chemeClr val="accent1">
                    <a:lumMod val="50000"/>
                  </a:schemeClr>
                </a:solidFill>
                <a:effectLst/>
                <a:latin typeface="Arial" panose="020B0604020202020204" pitchFamily="34" charset="0"/>
              </a:rPr>
              <a:t>Erwin Stone, Broker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chemeClr val="accent1">
                    <a:lumMod val="50000"/>
                  </a:schemeClr>
                </a:solidFill>
                <a:effectLst/>
                <a:latin typeface="Arial" panose="020B0604020202020204" pitchFamily="34" charset="0"/>
              </a:rPr>
              <a:t>Royal </a:t>
            </a:r>
            <a:r>
              <a:rPr kumimoji="0" lang="en-US" altLang="en-US" sz="3200" b="0" i="0" u="none" strike="noStrike" cap="none" normalizeH="0" baseline="0" dirty="0" err="1">
                <a:ln>
                  <a:noFill/>
                </a:ln>
                <a:solidFill>
                  <a:schemeClr val="accent1">
                    <a:lumMod val="50000"/>
                  </a:schemeClr>
                </a:solidFill>
                <a:effectLst/>
                <a:latin typeface="Arial" panose="020B0604020202020204" pitchFamily="34" charset="0"/>
              </a:rPr>
              <a:t>LePage</a:t>
            </a:r>
            <a:r>
              <a:rPr kumimoji="0" lang="en-US" altLang="en-US" sz="3200" b="0" i="0" u="none" strike="noStrike" cap="none" normalizeH="0" baseline="0" dirty="0">
                <a:ln>
                  <a:noFill/>
                </a:ln>
                <a:solidFill>
                  <a:schemeClr val="accent1">
                    <a:lumMod val="50000"/>
                  </a:schemeClr>
                </a:solidFill>
                <a:effectLst/>
                <a:latin typeface="Arial" panose="020B0604020202020204" pitchFamily="34" charset="0"/>
              </a:rPr>
              <a:t> Heartland Realty</a:t>
            </a:r>
          </a:p>
        </p:txBody>
      </p:sp>
      <p:pic>
        <p:nvPicPr>
          <p:cNvPr id="7170" name="Picture 2" descr="Erwin St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650" y="-4564063"/>
            <a:ext cx="1238250" cy="142875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AutoShape 3" descr="roy_lep_com_ham">
            <a:hlinkClick r:id="rId4"/>
          </p:cNvPr>
          <p:cNvSpPr>
            <a:spLocks noChangeAspect="1" noChangeArrowheads="1"/>
          </p:cNvSpPr>
          <p:nvPr/>
        </p:nvSpPr>
        <p:spPr bwMode="auto">
          <a:xfrm>
            <a:off x="409575" y="-4441825"/>
            <a:ext cx="1419225" cy="51435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3" name="Picture 5" descr="Erwin St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9675" y="1669473"/>
            <a:ext cx="1238250" cy="1428750"/>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extBox 6"/>
          <p:cNvSpPr txBox="1"/>
          <p:nvPr/>
        </p:nvSpPr>
        <p:spPr>
          <a:xfrm>
            <a:off x="4756385" y="5956240"/>
            <a:ext cx="7263527" cy="400110"/>
          </a:xfrm>
          <a:prstGeom prst="rect">
            <a:avLst/>
          </a:prstGeom>
          <a:gradFill flip="none" rotWithShape="1">
            <a:gsLst>
              <a:gs pos="0">
                <a:schemeClr val="tx1"/>
              </a:gs>
              <a:gs pos="100000">
                <a:schemeClr val="accent5">
                  <a:lumMod val="60000"/>
                  <a:lumOff val="40000"/>
                </a:schemeClr>
              </a:gs>
            </a:gsLst>
            <a:lin ang="5400000" scaled="0"/>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sz="2000" dirty="0">
                <a:solidFill>
                  <a:srgbClr val="203864"/>
                </a:solidFill>
              </a:rPr>
              <a:t>ICIWORLD.COM </a:t>
            </a:r>
            <a:r>
              <a:rPr lang="en-US" dirty="0">
                <a:solidFill>
                  <a:srgbClr val="203864"/>
                </a:solidFill>
              </a:rPr>
              <a:t> REAL ESTATE INFORMATION LISTING SERVICE since 1994</a:t>
            </a:r>
          </a:p>
        </p:txBody>
      </p:sp>
      <p:sp>
        <p:nvSpPr>
          <p:cNvPr id="6" name="Footer Placeholder 5"/>
          <p:cNvSpPr>
            <a:spLocks noGrp="1"/>
          </p:cNvSpPr>
          <p:nvPr>
            <p:ph type="ftr" sz="quarter" idx="11"/>
          </p:nvPr>
        </p:nvSpPr>
        <p:spPr/>
        <p:txBody>
          <a:bodyPr/>
          <a:lstStyle/>
          <a:p>
            <a:r>
              <a:rPr lang="en-CA">
                <a:solidFill>
                  <a:srgbClr val="C00000"/>
                </a:solidFill>
              </a:rPr>
              <a:t>ICIWorld Webina</a:t>
            </a:r>
            <a:endParaRPr lang="en-US" dirty="0">
              <a:solidFill>
                <a:srgbClr val="C00000"/>
              </a:solidFill>
            </a:endParaRPr>
          </a:p>
        </p:txBody>
      </p:sp>
    </p:spTree>
    <p:extLst>
      <p:ext uri="{BB962C8B-B14F-4D97-AF65-F5344CB8AC3E}">
        <p14:creationId xmlns:p14="http://schemas.microsoft.com/office/powerpoint/2010/main" val="2416191991"/>
      </p:ext>
    </p:extLst>
  </p:cSld>
  <p:clrMapOvr>
    <a:masterClrMapping/>
  </p:clrMapOvr>
  <mc:AlternateContent xmlns:mc="http://schemas.openxmlformats.org/markup-compatibility/2006" xmlns:p14="http://schemas.microsoft.com/office/powerpoint/2010/main">
    <mc:Choice Requires="p14">
      <p:transition spd="slow" advClick="0" advTm="9000">
        <p14:ferris dir="l"/>
      </p:transition>
    </mc:Choice>
    <mc:Fallback xmlns="">
      <p:transition xmlns:p14="http://schemas.microsoft.com/office/powerpoint/2010/main" spd="slow" advClick="0" advTm="90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259" y="3609400"/>
            <a:ext cx="2851777" cy="1646523"/>
          </a:xfrm>
          <a:prstGeom prst="rect">
            <a:avLst/>
          </a:prstGeom>
        </p:spPr>
      </p:pic>
      <p:pic>
        <p:nvPicPr>
          <p:cNvPr id="2050" name="Picture 2" descr="brucec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956" y="533400"/>
            <a:ext cx="1428750" cy="142875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Rectangle 2"/>
          <p:cNvSpPr/>
          <p:nvPr/>
        </p:nvSpPr>
        <p:spPr>
          <a:xfrm>
            <a:off x="3205017" y="849745"/>
            <a:ext cx="8829963" cy="4031873"/>
          </a:xfrm>
          <a:prstGeom prst="rect">
            <a:avLst/>
          </a:prstGeom>
        </p:spPr>
        <p:txBody>
          <a:bodyPr wrap="square">
            <a:spAutoFit/>
          </a:bodyPr>
          <a:lstStyle/>
          <a:p>
            <a:r>
              <a:rPr lang="en-US" sz="2400" dirty="0">
                <a:solidFill>
                  <a:schemeClr val="accent1">
                    <a:lumMod val="50000"/>
                  </a:schemeClr>
                </a:solidFill>
              </a:rPr>
              <a:t>Reports </a:t>
            </a:r>
            <a:r>
              <a:rPr lang="en-US" sz="3200" b="1" dirty="0">
                <a:solidFill>
                  <a:schemeClr val="accent1">
                    <a:lumMod val="50000"/>
                  </a:schemeClr>
                </a:solidFill>
              </a:rPr>
              <a:t>selling a $4,200,000 apartment building </a:t>
            </a:r>
            <a:r>
              <a:rPr lang="en-US" sz="2400" dirty="0">
                <a:solidFill>
                  <a:schemeClr val="accent1">
                    <a:lumMod val="50000"/>
                  </a:schemeClr>
                </a:solidFill>
              </a:rPr>
              <a:t>and an </a:t>
            </a:r>
            <a:r>
              <a:rPr lang="en-US" sz="3200" b="1" dirty="0">
                <a:solidFill>
                  <a:schemeClr val="accent1">
                    <a:lumMod val="50000"/>
                  </a:schemeClr>
                </a:solidFill>
              </a:rPr>
              <a:t>$800,000 office building</a:t>
            </a:r>
            <a:r>
              <a:rPr lang="en-US" sz="2400" dirty="0">
                <a:solidFill>
                  <a:schemeClr val="accent1">
                    <a:lumMod val="50000"/>
                  </a:schemeClr>
                </a:solidFill>
              </a:rPr>
              <a:t>. The </a:t>
            </a:r>
            <a:r>
              <a:rPr lang="en-US" sz="2800" b="1" dirty="0">
                <a:solidFill>
                  <a:schemeClr val="accent1">
                    <a:lumMod val="50000"/>
                  </a:schemeClr>
                </a:solidFill>
              </a:rPr>
              <a:t>buyer from Europe</a:t>
            </a:r>
            <a:r>
              <a:rPr lang="en-US" sz="2400" dirty="0">
                <a:solidFill>
                  <a:schemeClr val="accent1">
                    <a:lumMod val="50000"/>
                  </a:schemeClr>
                </a:solidFill>
              </a:rPr>
              <a:t> saw it on the Internet on </a:t>
            </a:r>
            <a:r>
              <a:rPr lang="en-US" sz="2400" dirty="0" err="1">
                <a:solidFill>
                  <a:schemeClr val="accent1">
                    <a:lumMod val="50000"/>
                  </a:schemeClr>
                </a:solidFill>
              </a:rPr>
              <a:t>ICIWorld</a:t>
            </a:r>
            <a:r>
              <a:rPr lang="en-US" sz="2400" dirty="0">
                <a:solidFill>
                  <a:schemeClr val="accent1">
                    <a:lumMod val="50000"/>
                  </a:schemeClr>
                </a:solidFill>
              </a:rPr>
              <a:t> and from all the information and the pictures made an offer subject to inspection. He flew over to see it, did his due diligence and bought it. Of course there is a lot of work, correspondence and developing of a good long term business relationship that made it all happen. The </a:t>
            </a:r>
            <a:r>
              <a:rPr lang="en-US" sz="2400" dirty="0" err="1">
                <a:solidFill>
                  <a:schemeClr val="accent1">
                    <a:lumMod val="50000"/>
                  </a:schemeClr>
                </a:solidFill>
              </a:rPr>
              <a:t>ICIWorld</a:t>
            </a:r>
            <a:r>
              <a:rPr lang="en-US" sz="2400" dirty="0">
                <a:solidFill>
                  <a:schemeClr val="accent1">
                    <a:lumMod val="50000"/>
                  </a:schemeClr>
                </a:solidFill>
              </a:rPr>
              <a:t> connection played a small but vital role in making the connection to benefit everyone.</a:t>
            </a:r>
          </a:p>
          <a:p>
            <a:r>
              <a:rPr lang="en-US" sz="2400" dirty="0">
                <a:solidFill>
                  <a:schemeClr val="accent1">
                    <a:lumMod val="50000"/>
                  </a:schemeClr>
                </a:solidFill>
              </a:rPr>
              <a:t>Bruce Cooke, BBA, CCIM, SIOR, Commercial Sales Representative</a:t>
            </a:r>
          </a:p>
          <a:p>
            <a:r>
              <a:rPr lang="en-US" sz="2400" dirty="0">
                <a:solidFill>
                  <a:schemeClr val="accent1">
                    <a:lumMod val="50000"/>
                  </a:schemeClr>
                </a:solidFill>
              </a:rPr>
              <a:t>Royal </a:t>
            </a:r>
            <a:r>
              <a:rPr lang="en-US" sz="2400" dirty="0" err="1">
                <a:solidFill>
                  <a:schemeClr val="accent1">
                    <a:lumMod val="50000"/>
                  </a:schemeClr>
                </a:solidFill>
              </a:rPr>
              <a:t>LePage</a:t>
            </a:r>
            <a:r>
              <a:rPr lang="en-US" sz="2400" dirty="0">
                <a:solidFill>
                  <a:schemeClr val="accent1">
                    <a:lumMod val="50000"/>
                  </a:schemeClr>
                </a:solidFill>
              </a:rPr>
              <a:t> </a:t>
            </a:r>
            <a:r>
              <a:rPr lang="en-US" sz="2400" dirty="0" err="1">
                <a:solidFill>
                  <a:schemeClr val="accent1">
                    <a:lumMod val="50000"/>
                  </a:schemeClr>
                </a:solidFill>
              </a:rPr>
              <a:t>ProAlliance</a:t>
            </a:r>
            <a:r>
              <a:rPr lang="en-US" sz="2400" dirty="0">
                <a:solidFill>
                  <a:schemeClr val="accent1">
                    <a:lumMod val="50000"/>
                  </a:schemeClr>
                </a:solidFill>
              </a:rPr>
              <a:t> Realty, Brokerage</a:t>
            </a:r>
          </a:p>
        </p:txBody>
      </p:sp>
      <p:sp>
        <p:nvSpPr>
          <p:cNvPr id="5" name="TextBox 4"/>
          <p:cNvSpPr txBox="1"/>
          <p:nvPr/>
        </p:nvSpPr>
        <p:spPr>
          <a:xfrm>
            <a:off x="4771453" y="5838742"/>
            <a:ext cx="7263527" cy="400110"/>
          </a:xfrm>
          <a:prstGeom prst="rect">
            <a:avLst/>
          </a:prstGeom>
          <a:gradFill flip="none" rotWithShape="1">
            <a:gsLst>
              <a:gs pos="0">
                <a:schemeClr val="tx1"/>
              </a:gs>
              <a:gs pos="100000">
                <a:schemeClr val="accent5">
                  <a:lumMod val="60000"/>
                  <a:lumOff val="40000"/>
                </a:schemeClr>
              </a:gs>
            </a:gsLst>
            <a:lin ang="5400000" scaled="0"/>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sz="2000" dirty="0">
                <a:solidFill>
                  <a:srgbClr val="203864"/>
                </a:solidFill>
              </a:rPr>
              <a:t>ICIWORLD.COM </a:t>
            </a:r>
            <a:r>
              <a:rPr lang="en-US" dirty="0">
                <a:solidFill>
                  <a:srgbClr val="203864"/>
                </a:solidFill>
              </a:rPr>
              <a:t> REAL ESTATE INFORMATION LISTING SERVICE since 1994</a:t>
            </a:r>
          </a:p>
        </p:txBody>
      </p:sp>
      <p:sp>
        <p:nvSpPr>
          <p:cNvPr id="6" name="Footer Placeholder 5"/>
          <p:cNvSpPr>
            <a:spLocks noGrp="1"/>
          </p:cNvSpPr>
          <p:nvPr>
            <p:ph type="ftr" sz="quarter" idx="11"/>
          </p:nvPr>
        </p:nvSpPr>
        <p:spPr/>
        <p:txBody>
          <a:bodyPr/>
          <a:lstStyle/>
          <a:p>
            <a:r>
              <a:rPr lang="en-CA">
                <a:solidFill>
                  <a:srgbClr val="C00000"/>
                </a:solidFill>
              </a:rPr>
              <a:t>ICIWorld Webina</a:t>
            </a:r>
            <a:endParaRPr lang="en-US" dirty="0">
              <a:solidFill>
                <a:srgbClr val="C00000"/>
              </a:solidFill>
            </a:endParaRPr>
          </a:p>
        </p:txBody>
      </p:sp>
    </p:spTree>
    <p:extLst>
      <p:ext uri="{BB962C8B-B14F-4D97-AF65-F5344CB8AC3E}">
        <p14:creationId xmlns:p14="http://schemas.microsoft.com/office/powerpoint/2010/main" val="1678655837"/>
      </p:ext>
    </p:extLst>
  </p:cSld>
  <p:clrMapOvr>
    <a:masterClrMapping/>
  </p:clrMapOvr>
  <mc:AlternateContent xmlns:mc="http://schemas.openxmlformats.org/markup-compatibility/2006" xmlns:p14="http://schemas.microsoft.com/office/powerpoint/2010/main">
    <mc:Choice Requires="p14">
      <p:transition spd="slow" advClick="0" advTm="9000">
        <p14:ferris dir="l"/>
      </p:transition>
    </mc:Choice>
    <mc:Fallback xmlns="">
      <p:transition xmlns:p14="http://schemas.microsoft.com/office/powerpoint/2010/main" spd="slow" advClick="0" advTm="900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396" y="3782105"/>
            <a:ext cx="2851777" cy="1646523"/>
          </a:xfrm>
          <a:prstGeom prst="rect">
            <a:avLst/>
          </a:prstGeom>
        </p:spPr>
      </p:pic>
      <p:sp>
        <p:nvSpPr>
          <p:cNvPr id="3" name="Rectangle 2"/>
          <p:cNvSpPr/>
          <p:nvPr/>
        </p:nvSpPr>
        <p:spPr>
          <a:xfrm>
            <a:off x="4286597" y="1044522"/>
            <a:ext cx="6096000" cy="4093428"/>
          </a:xfrm>
          <a:prstGeom prst="rect">
            <a:avLst/>
          </a:prstGeom>
        </p:spPr>
        <p:txBody>
          <a:bodyPr>
            <a:spAutoFit/>
          </a:bodyPr>
          <a:lstStyle/>
          <a:p>
            <a:r>
              <a:rPr lang="en-US" sz="2000" dirty="0">
                <a:solidFill>
                  <a:schemeClr val="accent1">
                    <a:lumMod val="50000"/>
                  </a:schemeClr>
                </a:solidFill>
              </a:rPr>
              <a:t>Hugh Nichols, Broker, Re/Max North Country Realty Inc. Brokerage has sold two buildings and leased out some retail space. One was a main street building commercial with two apartments as an investment $339,000 and the other was a commercial building with nine residential units and two commercial units also in Gravenhurst. They were both placed on </a:t>
            </a:r>
            <a:r>
              <a:rPr lang="en-US" sz="2000" dirty="0" err="1">
                <a:solidFill>
                  <a:schemeClr val="accent1">
                    <a:lumMod val="50000"/>
                  </a:schemeClr>
                </a:solidFill>
              </a:rPr>
              <a:t>ICIWorld</a:t>
            </a:r>
            <a:r>
              <a:rPr lang="en-US" sz="2000" dirty="0">
                <a:solidFill>
                  <a:schemeClr val="accent1">
                    <a:lumMod val="50000"/>
                  </a:schemeClr>
                </a:solidFill>
              </a:rPr>
              <a:t>. Hugh received about four calls and two of them purchased. The leased unit 3,200 sq. ft. was for a restaurant and he received one call and they leased it for five years. Whenever Hugh receives calls they tend to be well qualified as prospects.  The </a:t>
            </a:r>
            <a:r>
              <a:rPr lang="en-US" sz="2000" dirty="0" err="1">
                <a:solidFill>
                  <a:schemeClr val="accent1">
                    <a:lumMod val="50000"/>
                  </a:schemeClr>
                </a:solidFill>
              </a:rPr>
              <a:t>Muskoka</a:t>
            </a:r>
            <a:r>
              <a:rPr lang="en-US" sz="2000" dirty="0">
                <a:solidFill>
                  <a:schemeClr val="accent1">
                    <a:lumMod val="50000"/>
                  </a:schemeClr>
                </a:solidFill>
              </a:rPr>
              <a:t> area that Hugh works is a tourist and a growing senior community. Feel free to contact him anytime.</a:t>
            </a:r>
          </a:p>
        </p:txBody>
      </p:sp>
      <p:pic>
        <p:nvPicPr>
          <p:cNvPr id="14338" name="Picture 2" descr="Hugh Nicho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1910" y="1425633"/>
            <a:ext cx="1428750" cy="142875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4756385" y="5557236"/>
            <a:ext cx="7263527" cy="400110"/>
          </a:xfrm>
          <a:prstGeom prst="rect">
            <a:avLst/>
          </a:prstGeom>
          <a:gradFill flip="none" rotWithShape="1">
            <a:gsLst>
              <a:gs pos="0">
                <a:schemeClr val="tx1"/>
              </a:gs>
              <a:gs pos="100000">
                <a:schemeClr val="accent5">
                  <a:lumMod val="60000"/>
                  <a:lumOff val="40000"/>
                </a:schemeClr>
              </a:gs>
            </a:gsLst>
            <a:lin ang="5400000" scaled="0"/>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sz="2000" dirty="0">
                <a:solidFill>
                  <a:srgbClr val="203864"/>
                </a:solidFill>
              </a:rPr>
              <a:t>ICIWORLD.COM </a:t>
            </a:r>
            <a:r>
              <a:rPr lang="en-US" dirty="0">
                <a:solidFill>
                  <a:srgbClr val="203864"/>
                </a:solidFill>
              </a:rPr>
              <a:t> REAL ESTATE INFORMATION LISTING SERVICE since 1994</a:t>
            </a:r>
          </a:p>
        </p:txBody>
      </p:sp>
      <p:sp>
        <p:nvSpPr>
          <p:cNvPr id="6" name="Footer Placeholder 5"/>
          <p:cNvSpPr>
            <a:spLocks noGrp="1"/>
          </p:cNvSpPr>
          <p:nvPr>
            <p:ph type="ftr" sz="quarter" idx="11"/>
          </p:nvPr>
        </p:nvSpPr>
        <p:spPr/>
        <p:txBody>
          <a:bodyPr/>
          <a:lstStyle/>
          <a:p>
            <a:r>
              <a:rPr lang="en-CA">
                <a:solidFill>
                  <a:srgbClr val="C00000"/>
                </a:solidFill>
              </a:rPr>
              <a:t>ICIWorld Webina</a:t>
            </a:r>
            <a:endParaRPr lang="en-US" dirty="0">
              <a:solidFill>
                <a:srgbClr val="C00000"/>
              </a:solidFill>
            </a:endParaRPr>
          </a:p>
        </p:txBody>
      </p:sp>
    </p:spTree>
    <p:extLst>
      <p:ext uri="{BB962C8B-B14F-4D97-AF65-F5344CB8AC3E}">
        <p14:creationId xmlns:p14="http://schemas.microsoft.com/office/powerpoint/2010/main" val="3833389645"/>
      </p:ext>
    </p:extLst>
  </p:cSld>
  <p:clrMapOvr>
    <a:masterClrMapping/>
  </p:clrMapOvr>
  <mc:AlternateContent xmlns:mc="http://schemas.openxmlformats.org/markup-compatibility/2006" xmlns:p14="http://schemas.microsoft.com/office/powerpoint/2010/main">
    <mc:Choice Requires="p14">
      <p:transition spd="slow" advClick="0" advTm="9000">
        <p14:ferris dir="l"/>
      </p:transition>
    </mc:Choice>
    <mc:Fallback xmlns="">
      <p:transition xmlns:p14="http://schemas.microsoft.com/office/powerpoint/2010/main" spd="slow" advClick="0" advTm="900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931" y="4400971"/>
            <a:ext cx="2851777" cy="1646523"/>
          </a:xfrm>
          <a:prstGeom prst="rect">
            <a:avLst/>
          </a:prstGeom>
        </p:spPr>
      </p:pic>
      <p:sp>
        <p:nvSpPr>
          <p:cNvPr id="3" name="Rectangle 2"/>
          <p:cNvSpPr/>
          <p:nvPr/>
        </p:nvSpPr>
        <p:spPr>
          <a:xfrm>
            <a:off x="4353098" y="1163611"/>
            <a:ext cx="6096000" cy="3046988"/>
          </a:xfrm>
          <a:prstGeom prst="rect">
            <a:avLst/>
          </a:prstGeom>
        </p:spPr>
        <p:txBody>
          <a:bodyPr>
            <a:spAutoFit/>
          </a:bodyPr>
          <a:lstStyle/>
          <a:p>
            <a:r>
              <a:rPr lang="en-US" sz="2400" dirty="0">
                <a:solidFill>
                  <a:schemeClr val="accent1">
                    <a:lumMod val="50000"/>
                  </a:schemeClr>
                </a:solidFill>
              </a:rPr>
              <a:t>Ted Davis, Sales Representative, Re/Max Eastern Ontario Inc. Ted has done one million deals AND fifteen referrals! Within 30 days of joining </a:t>
            </a:r>
            <a:r>
              <a:rPr lang="en-US" sz="2400" dirty="0" err="1">
                <a:solidFill>
                  <a:schemeClr val="accent1">
                    <a:lumMod val="50000"/>
                  </a:schemeClr>
                </a:solidFill>
              </a:rPr>
              <a:t>ICIWorld</a:t>
            </a:r>
            <a:r>
              <a:rPr lang="en-US" sz="2400" dirty="0">
                <a:solidFill>
                  <a:schemeClr val="accent1">
                    <a:lumMod val="50000"/>
                  </a:schemeClr>
                </a:solidFill>
              </a:rPr>
              <a:t> he advertised a commercial property. He received calls and although one particular person was not interested in the property he had advertised, Ted showed him another one which was on MLS and he sold it.</a:t>
            </a:r>
          </a:p>
        </p:txBody>
      </p:sp>
      <p:pic>
        <p:nvPicPr>
          <p:cNvPr id="17410" name="Picture 2" descr="Ted Davis - Realtor and Real Estate Agent at RE/MAX EASTERN REALTY INC, Broker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3349" y="1247226"/>
            <a:ext cx="1666875" cy="2286001"/>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4674499" y="5671173"/>
            <a:ext cx="7263527" cy="400110"/>
          </a:xfrm>
          <a:prstGeom prst="rect">
            <a:avLst/>
          </a:prstGeom>
          <a:gradFill flip="none" rotWithShape="1">
            <a:gsLst>
              <a:gs pos="0">
                <a:schemeClr val="tx1"/>
              </a:gs>
              <a:gs pos="100000">
                <a:schemeClr val="accent5">
                  <a:lumMod val="60000"/>
                  <a:lumOff val="40000"/>
                </a:schemeClr>
              </a:gs>
            </a:gsLst>
            <a:lin ang="5400000" scaled="0"/>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sz="2000" dirty="0">
                <a:solidFill>
                  <a:srgbClr val="203864"/>
                </a:solidFill>
              </a:rPr>
              <a:t>ICIWORLD.COM </a:t>
            </a:r>
            <a:r>
              <a:rPr lang="en-US" dirty="0">
                <a:solidFill>
                  <a:srgbClr val="203864"/>
                </a:solidFill>
              </a:rPr>
              <a:t> REAL ESTATE INFORMATION LISTING SERVICE since 1994</a:t>
            </a:r>
          </a:p>
        </p:txBody>
      </p:sp>
      <p:sp>
        <p:nvSpPr>
          <p:cNvPr id="6" name="Footer Placeholder 5"/>
          <p:cNvSpPr>
            <a:spLocks noGrp="1"/>
          </p:cNvSpPr>
          <p:nvPr>
            <p:ph type="ftr" sz="quarter" idx="11"/>
          </p:nvPr>
        </p:nvSpPr>
        <p:spPr/>
        <p:txBody>
          <a:bodyPr/>
          <a:lstStyle/>
          <a:p>
            <a:r>
              <a:rPr lang="en-CA">
                <a:solidFill>
                  <a:srgbClr val="C00000"/>
                </a:solidFill>
              </a:rPr>
              <a:t>ICIWorld Webina</a:t>
            </a:r>
            <a:endParaRPr lang="en-US" dirty="0">
              <a:solidFill>
                <a:srgbClr val="C00000"/>
              </a:solidFill>
            </a:endParaRPr>
          </a:p>
        </p:txBody>
      </p:sp>
    </p:spTree>
    <p:extLst>
      <p:ext uri="{BB962C8B-B14F-4D97-AF65-F5344CB8AC3E}">
        <p14:creationId xmlns:p14="http://schemas.microsoft.com/office/powerpoint/2010/main" val="3944671851"/>
      </p:ext>
    </p:extLst>
  </p:cSld>
  <p:clrMapOvr>
    <a:masterClrMapping/>
  </p:clrMapOvr>
  <mc:AlternateContent xmlns:mc="http://schemas.openxmlformats.org/markup-compatibility/2006" xmlns:p14="http://schemas.microsoft.com/office/powerpoint/2010/main">
    <mc:Choice Requires="p14">
      <p:transition spd="slow" advClick="0" advTm="9000">
        <p14:ferris dir="l"/>
      </p:transition>
    </mc:Choice>
    <mc:Fallback xmlns="">
      <p:transition xmlns:p14="http://schemas.microsoft.com/office/powerpoint/2010/main" spd="slow" advClick="0" advTm="900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652" y="1247926"/>
            <a:ext cx="11728904" cy="3828606"/>
          </a:xfrm>
          <a:prstGeom prst="rect">
            <a:avLst/>
          </a:prstGeom>
        </p:spPr>
      </p:pic>
      <p:sp>
        <p:nvSpPr>
          <p:cNvPr id="11" name="TextBox 10"/>
          <p:cNvSpPr txBox="1"/>
          <p:nvPr/>
        </p:nvSpPr>
        <p:spPr>
          <a:xfrm>
            <a:off x="4710029" y="5797799"/>
            <a:ext cx="7263527" cy="400110"/>
          </a:xfrm>
          <a:prstGeom prst="rect">
            <a:avLst/>
          </a:prstGeom>
          <a:gradFill flip="none" rotWithShape="1">
            <a:gsLst>
              <a:gs pos="0">
                <a:schemeClr val="tx1"/>
              </a:gs>
              <a:gs pos="100000">
                <a:schemeClr val="accent5">
                  <a:lumMod val="60000"/>
                  <a:lumOff val="40000"/>
                </a:schemeClr>
              </a:gs>
            </a:gsLst>
            <a:lin ang="5400000" scaled="0"/>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sz="2000" dirty="0">
                <a:solidFill>
                  <a:srgbClr val="203864"/>
                </a:solidFill>
              </a:rPr>
              <a:t>ICIWORLD.COM </a:t>
            </a:r>
            <a:r>
              <a:rPr lang="en-US" dirty="0">
                <a:solidFill>
                  <a:srgbClr val="203864"/>
                </a:solidFill>
              </a:rPr>
              <a:t> REAL ESTATE INFORMATION LISTING SERVICE since 1994</a:t>
            </a:r>
          </a:p>
        </p:txBody>
      </p:sp>
      <p:sp>
        <p:nvSpPr>
          <p:cNvPr id="3" name="Footer Placeholder 2"/>
          <p:cNvSpPr>
            <a:spLocks noGrp="1"/>
          </p:cNvSpPr>
          <p:nvPr>
            <p:ph type="ftr" sz="quarter" idx="11"/>
          </p:nvPr>
        </p:nvSpPr>
        <p:spPr>
          <a:xfrm>
            <a:off x="4038600" y="6356350"/>
            <a:ext cx="4114800" cy="365125"/>
          </a:xfrm>
        </p:spPr>
        <p:txBody>
          <a:bodyPr/>
          <a:lstStyle/>
          <a:p>
            <a:r>
              <a:rPr lang="en-CA">
                <a:solidFill>
                  <a:srgbClr val="C00000"/>
                </a:solidFill>
              </a:rPr>
              <a:t>ICIWorld Webina</a:t>
            </a:r>
            <a:endParaRPr lang="en-US" dirty="0">
              <a:solidFill>
                <a:srgbClr val="C00000"/>
              </a:solidFill>
            </a:endParaRPr>
          </a:p>
        </p:txBody>
      </p:sp>
    </p:spTree>
    <p:extLst>
      <p:ext uri="{BB962C8B-B14F-4D97-AF65-F5344CB8AC3E}">
        <p14:creationId xmlns:p14="http://schemas.microsoft.com/office/powerpoint/2010/main" val="3525464053"/>
      </p:ext>
    </p:extLst>
  </p:cSld>
  <p:clrMapOvr>
    <a:masterClrMapping/>
  </p:clrMapOvr>
  <mc:AlternateContent xmlns:mc="http://schemas.openxmlformats.org/markup-compatibility/2006" xmlns:p14="http://schemas.microsoft.com/office/powerpoint/2010/main">
    <mc:Choice Requires="p14">
      <p:transition spd="slow" p14:dur="1600" advClick="0" advTm="10000">
        <p14:conveyor dir="l"/>
      </p:transition>
    </mc:Choice>
    <mc:Fallback xmlns="">
      <p:transition xmlns:p14="http://schemas.microsoft.com/office/powerpoint/2010/main" spd="slow" advClick="0" advTm="1000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35" y="1192638"/>
            <a:ext cx="11943964" cy="3894771"/>
          </a:xfrm>
          <a:prstGeom prst="rect">
            <a:avLst/>
          </a:prstGeom>
        </p:spPr>
      </p:pic>
      <p:sp>
        <p:nvSpPr>
          <p:cNvPr id="4" name="TextBox 3"/>
          <p:cNvSpPr txBox="1"/>
          <p:nvPr/>
        </p:nvSpPr>
        <p:spPr>
          <a:xfrm>
            <a:off x="4786472" y="5966381"/>
            <a:ext cx="7263527" cy="400110"/>
          </a:xfrm>
          <a:prstGeom prst="rect">
            <a:avLst/>
          </a:prstGeom>
          <a:gradFill flip="none" rotWithShape="1">
            <a:gsLst>
              <a:gs pos="0">
                <a:schemeClr val="tx1"/>
              </a:gs>
              <a:gs pos="100000">
                <a:schemeClr val="accent5">
                  <a:lumMod val="60000"/>
                  <a:lumOff val="40000"/>
                </a:schemeClr>
              </a:gs>
            </a:gsLst>
            <a:lin ang="5400000" scaled="0"/>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sz="2000" dirty="0">
                <a:solidFill>
                  <a:srgbClr val="203864"/>
                </a:solidFill>
              </a:rPr>
              <a:t>ICIWORLD.COM </a:t>
            </a:r>
            <a:r>
              <a:rPr lang="en-US" dirty="0">
                <a:solidFill>
                  <a:srgbClr val="203864"/>
                </a:solidFill>
              </a:rPr>
              <a:t> REAL ESTATE INFORMATION LISTING SERVICE since 1994</a:t>
            </a:r>
          </a:p>
        </p:txBody>
      </p:sp>
      <p:sp>
        <p:nvSpPr>
          <p:cNvPr id="5" name="Footer Placeholder 4"/>
          <p:cNvSpPr>
            <a:spLocks noGrp="1"/>
          </p:cNvSpPr>
          <p:nvPr>
            <p:ph type="ftr" sz="quarter" idx="11"/>
          </p:nvPr>
        </p:nvSpPr>
        <p:spPr/>
        <p:txBody>
          <a:bodyPr/>
          <a:lstStyle/>
          <a:p>
            <a:r>
              <a:rPr lang="en-CA">
                <a:solidFill>
                  <a:srgbClr val="C00000"/>
                </a:solidFill>
              </a:rPr>
              <a:t>ICIWorld Webina</a:t>
            </a:r>
            <a:endParaRPr lang="en-US" dirty="0">
              <a:solidFill>
                <a:srgbClr val="C00000"/>
              </a:solidFill>
            </a:endParaRPr>
          </a:p>
        </p:txBody>
      </p:sp>
    </p:spTree>
    <p:extLst>
      <p:ext uri="{BB962C8B-B14F-4D97-AF65-F5344CB8AC3E}">
        <p14:creationId xmlns:p14="http://schemas.microsoft.com/office/powerpoint/2010/main" val="3461072783"/>
      </p:ext>
    </p:extLst>
  </p:cSld>
  <p:clrMapOvr>
    <a:masterClrMapping/>
  </p:clrMapOvr>
  <mc:AlternateContent xmlns:mc="http://schemas.openxmlformats.org/markup-compatibility/2006" xmlns:p14="http://schemas.microsoft.com/office/powerpoint/2010/main">
    <mc:Choice Requires="p14">
      <p:transition spd="slow" p14:dur="1600" advClick="0" advTm="10000">
        <p14:conveyor dir="l"/>
      </p:transition>
    </mc:Choice>
    <mc:Fallback xmlns="">
      <p:transition xmlns:p14="http://schemas.microsoft.com/office/powerpoint/2010/main" spd="slow" advClick="0" advTm="1000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537" y="1131614"/>
            <a:ext cx="11974545" cy="3904743"/>
          </a:xfrm>
          <a:prstGeom prst="rect">
            <a:avLst/>
          </a:prstGeom>
        </p:spPr>
      </p:pic>
      <p:sp>
        <p:nvSpPr>
          <p:cNvPr id="4" name="TextBox 3"/>
          <p:cNvSpPr txBox="1"/>
          <p:nvPr/>
        </p:nvSpPr>
        <p:spPr>
          <a:xfrm>
            <a:off x="4701795" y="5843551"/>
            <a:ext cx="7263527" cy="400110"/>
          </a:xfrm>
          <a:prstGeom prst="rect">
            <a:avLst/>
          </a:prstGeom>
          <a:gradFill flip="none" rotWithShape="1">
            <a:gsLst>
              <a:gs pos="0">
                <a:schemeClr val="tx1"/>
              </a:gs>
              <a:gs pos="100000">
                <a:schemeClr val="accent5">
                  <a:lumMod val="60000"/>
                  <a:lumOff val="40000"/>
                </a:schemeClr>
              </a:gs>
            </a:gsLst>
            <a:lin ang="5400000" scaled="0"/>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sz="2000" dirty="0">
                <a:solidFill>
                  <a:srgbClr val="203864"/>
                </a:solidFill>
              </a:rPr>
              <a:t>ICIWORLD.COM </a:t>
            </a:r>
            <a:r>
              <a:rPr lang="en-US" dirty="0">
                <a:solidFill>
                  <a:srgbClr val="203864"/>
                </a:solidFill>
              </a:rPr>
              <a:t> REAL ESTATE INFORMATION LISTING SERVICE since 1994</a:t>
            </a:r>
          </a:p>
        </p:txBody>
      </p:sp>
      <p:sp>
        <p:nvSpPr>
          <p:cNvPr id="5" name="Footer Placeholder 4"/>
          <p:cNvSpPr>
            <a:spLocks noGrp="1"/>
          </p:cNvSpPr>
          <p:nvPr>
            <p:ph type="ftr" sz="quarter" idx="11"/>
          </p:nvPr>
        </p:nvSpPr>
        <p:spPr/>
        <p:txBody>
          <a:bodyPr/>
          <a:lstStyle/>
          <a:p>
            <a:r>
              <a:rPr lang="en-CA">
                <a:solidFill>
                  <a:srgbClr val="C00000"/>
                </a:solidFill>
              </a:rPr>
              <a:t>ICIWorld Webina</a:t>
            </a:r>
            <a:endParaRPr lang="en-US" dirty="0">
              <a:solidFill>
                <a:srgbClr val="C00000"/>
              </a:solidFill>
            </a:endParaRPr>
          </a:p>
        </p:txBody>
      </p:sp>
    </p:spTree>
    <p:extLst>
      <p:ext uri="{BB962C8B-B14F-4D97-AF65-F5344CB8AC3E}">
        <p14:creationId xmlns:p14="http://schemas.microsoft.com/office/powerpoint/2010/main" val="1064696644"/>
      </p:ext>
    </p:extLst>
  </p:cSld>
  <p:clrMapOvr>
    <a:masterClrMapping/>
  </p:clrMapOvr>
  <mc:AlternateContent xmlns:mc="http://schemas.openxmlformats.org/markup-compatibility/2006" xmlns:p14="http://schemas.microsoft.com/office/powerpoint/2010/main">
    <mc:Choice Requires="p14">
      <p:transition spd="slow" p14:dur="1600" advClick="0" advTm="10000">
        <p14:conveyor dir="l"/>
      </p:transition>
    </mc:Choice>
    <mc:Fallback xmlns="">
      <p:transition xmlns:p14="http://schemas.microsoft.com/office/powerpoint/2010/main" spd="slow" advClick="0" advTm="10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5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7376" y="3045484"/>
            <a:ext cx="2543175" cy="116205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2792" y="4363691"/>
            <a:ext cx="2543175" cy="116205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451" y="1798501"/>
            <a:ext cx="2543175" cy="116205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68004" y="3035959"/>
            <a:ext cx="2543175" cy="116205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28442" y="3045484"/>
            <a:ext cx="2543175" cy="1152525"/>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22125" y="1798501"/>
            <a:ext cx="2543175" cy="1162050"/>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2764" y="4363691"/>
            <a:ext cx="2533650" cy="1162050"/>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87778" y="4363691"/>
            <a:ext cx="2533650" cy="1152525"/>
          </a:xfrm>
          <a:prstGeom prst="rect">
            <a:avLst/>
          </a:prstGeom>
        </p:spPr>
      </p:pic>
      <p:pic>
        <p:nvPicPr>
          <p:cNvPr id="10" name="Pictur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609981" y="1760112"/>
            <a:ext cx="2533650" cy="1162050"/>
          </a:xfrm>
          <a:prstGeom prst="rect">
            <a:avLst/>
          </a:prstGeom>
        </p:spPr>
      </p:pic>
      <p:sp>
        <p:nvSpPr>
          <p:cNvPr id="12" name="TextBox 11"/>
          <p:cNvSpPr txBox="1"/>
          <p:nvPr/>
        </p:nvSpPr>
        <p:spPr>
          <a:xfrm>
            <a:off x="195943" y="123265"/>
            <a:ext cx="2326471" cy="584775"/>
          </a:xfrm>
          <a:prstGeom prst="rect">
            <a:avLst/>
          </a:prstGeom>
          <a:noFill/>
        </p:spPr>
        <p:txBody>
          <a:bodyPr wrap="none" rtlCol="0">
            <a:spAutoFit/>
          </a:bodyPr>
          <a:lstStyle/>
          <a:p>
            <a:r>
              <a:rPr lang="en-US" sz="3200" b="1" dirty="0">
                <a:solidFill>
                  <a:schemeClr val="accent1">
                    <a:lumMod val="50000"/>
                  </a:schemeClr>
                </a:solidFill>
              </a:rPr>
              <a:t>Welcome to </a:t>
            </a:r>
          </a:p>
        </p:txBody>
      </p:sp>
      <p:sp>
        <p:nvSpPr>
          <p:cNvPr id="13" name="TextBox 12"/>
          <p:cNvSpPr txBox="1"/>
          <p:nvPr/>
        </p:nvSpPr>
        <p:spPr>
          <a:xfrm>
            <a:off x="2397604" y="685459"/>
            <a:ext cx="7102970" cy="584775"/>
          </a:xfrm>
          <a:prstGeom prst="rect">
            <a:avLst/>
          </a:prstGeom>
          <a:noFill/>
        </p:spPr>
        <p:txBody>
          <a:bodyPr wrap="none" rtlCol="0">
            <a:spAutoFit/>
          </a:bodyPr>
          <a:lstStyle/>
          <a:p>
            <a:r>
              <a:rPr lang="en-US" sz="3200" b="1" dirty="0">
                <a:solidFill>
                  <a:schemeClr val="accent1">
                    <a:lumMod val="50000"/>
                  </a:schemeClr>
                </a:solidFill>
              </a:rPr>
              <a:t>“How to Use the Powers of the Internet”</a:t>
            </a:r>
          </a:p>
        </p:txBody>
      </p:sp>
      <p:sp>
        <p:nvSpPr>
          <p:cNvPr id="14" name="TextBox 13"/>
          <p:cNvSpPr txBox="1"/>
          <p:nvPr/>
        </p:nvSpPr>
        <p:spPr>
          <a:xfrm>
            <a:off x="213761" y="1215400"/>
            <a:ext cx="4133461" cy="523220"/>
          </a:xfrm>
          <a:prstGeom prst="rect">
            <a:avLst/>
          </a:prstGeom>
          <a:noFill/>
        </p:spPr>
        <p:txBody>
          <a:bodyPr wrap="square" rtlCol="0">
            <a:spAutoFit/>
          </a:bodyPr>
          <a:lstStyle/>
          <a:p>
            <a:r>
              <a:rPr lang="en-US" sz="2800" b="1" dirty="0">
                <a:solidFill>
                  <a:schemeClr val="accent1">
                    <a:lumMod val="50000"/>
                  </a:schemeClr>
                </a:solidFill>
              </a:rPr>
              <a:t>What attendees have said:</a:t>
            </a:r>
          </a:p>
        </p:txBody>
      </p:sp>
      <p:pic>
        <p:nvPicPr>
          <p:cNvPr id="15" name="Picture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229715" y="4343245"/>
            <a:ext cx="2533650" cy="1152525"/>
          </a:xfrm>
          <a:prstGeom prst="rect">
            <a:avLst/>
          </a:prstGeom>
        </p:spPr>
      </p:pic>
      <p:sp>
        <p:nvSpPr>
          <p:cNvPr id="11" name="TextBox 10"/>
          <p:cNvSpPr txBox="1"/>
          <p:nvPr/>
        </p:nvSpPr>
        <p:spPr>
          <a:xfrm>
            <a:off x="4783681" y="5906984"/>
            <a:ext cx="7263527" cy="400110"/>
          </a:xfrm>
          <a:prstGeom prst="rect">
            <a:avLst/>
          </a:prstGeom>
          <a:gradFill flip="none" rotWithShape="1">
            <a:gsLst>
              <a:gs pos="0">
                <a:schemeClr val="tx1"/>
              </a:gs>
              <a:gs pos="100000">
                <a:schemeClr val="accent5">
                  <a:lumMod val="60000"/>
                  <a:lumOff val="40000"/>
                </a:schemeClr>
              </a:gs>
            </a:gsLst>
            <a:lin ang="5400000" scaled="0"/>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sz="2000" dirty="0">
                <a:solidFill>
                  <a:srgbClr val="203864"/>
                </a:solidFill>
              </a:rPr>
              <a:t>ICIWORLD.COM </a:t>
            </a:r>
            <a:r>
              <a:rPr lang="en-US" dirty="0">
                <a:solidFill>
                  <a:srgbClr val="203864"/>
                </a:solidFill>
              </a:rPr>
              <a:t> REAL ESTATE INFORMATION LISTING SERVICE since 1994</a:t>
            </a:r>
          </a:p>
        </p:txBody>
      </p:sp>
      <p:sp>
        <p:nvSpPr>
          <p:cNvPr id="17" name="Footer Placeholder 16">
            <a:extLst>
              <a:ext uri="{FF2B5EF4-FFF2-40B4-BE49-F238E27FC236}">
                <a16:creationId xmlns:a16="http://schemas.microsoft.com/office/drawing/2014/main" id="{307BC320-27DA-4862-B1FB-D6B8FE085CF3}"/>
              </a:ext>
            </a:extLst>
          </p:cNvPr>
          <p:cNvSpPr>
            <a:spLocks noGrp="1"/>
          </p:cNvSpPr>
          <p:nvPr>
            <p:ph type="ftr" sz="quarter" idx="11"/>
          </p:nvPr>
        </p:nvSpPr>
        <p:spPr/>
        <p:txBody>
          <a:bodyPr/>
          <a:lstStyle/>
          <a:p>
            <a:r>
              <a:rPr lang="en-CA"/>
              <a:t>ICIWorld Webina</a:t>
            </a:r>
            <a:endParaRPr lang="en-US"/>
          </a:p>
        </p:txBody>
      </p:sp>
    </p:spTree>
    <p:extLst>
      <p:ext uri="{BB962C8B-B14F-4D97-AF65-F5344CB8AC3E}">
        <p14:creationId xmlns:p14="http://schemas.microsoft.com/office/powerpoint/2010/main" val="1953346348"/>
      </p:ext>
    </p:extLst>
  </p:cSld>
  <p:clrMapOvr>
    <a:masterClrMapping/>
  </p:clrMapOvr>
  <mc:AlternateContent xmlns:mc="http://schemas.openxmlformats.org/markup-compatibility/2006" xmlns:p14="http://schemas.microsoft.com/office/powerpoint/2010/main">
    <mc:Choice Requires="p14">
      <p:transition spd="slow" advClick="0" advTm="9000">
        <p14:ferris dir="l"/>
      </p:transition>
    </mc:Choice>
    <mc:Fallback xmlns="">
      <p:transition xmlns:p14="http://schemas.microsoft.com/office/powerpoint/2010/main" spd="slow" advClick="0" advTm="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1" presetClass="entr" presetSubtype="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1000" fill="hold"/>
                                        <p:tgtEl>
                                          <p:spTgt spid="13"/>
                                        </p:tgtEl>
                                        <p:attrNameLst>
                                          <p:attrName>ppt_w</p:attrName>
                                        </p:attrNameLst>
                                      </p:cBhvr>
                                      <p:tavLst>
                                        <p:tav tm="0">
                                          <p:val>
                                            <p:fltVal val="0"/>
                                          </p:val>
                                        </p:tav>
                                        <p:tav tm="100000">
                                          <p:val>
                                            <p:strVal val="#ppt_w"/>
                                          </p:val>
                                        </p:tav>
                                      </p:tavLst>
                                    </p:anim>
                                    <p:anim calcmode="lin" valueType="num">
                                      <p:cBhvr>
                                        <p:cTn id="13" dur="1000" fill="hold"/>
                                        <p:tgtEl>
                                          <p:spTgt spid="13"/>
                                        </p:tgtEl>
                                        <p:attrNameLst>
                                          <p:attrName>ppt_h</p:attrName>
                                        </p:attrNameLst>
                                      </p:cBhvr>
                                      <p:tavLst>
                                        <p:tav tm="0">
                                          <p:val>
                                            <p:fltVal val="0"/>
                                          </p:val>
                                        </p:tav>
                                        <p:tav tm="100000">
                                          <p:val>
                                            <p:strVal val="#ppt_h"/>
                                          </p:val>
                                        </p:tav>
                                      </p:tavLst>
                                    </p:anim>
                                    <p:anim calcmode="lin" valueType="num">
                                      <p:cBhvr>
                                        <p:cTn id="14" dur="1000" fill="hold"/>
                                        <p:tgtEl>
                                          <p:spTgt spid="13"/>
                                        </p:tgtEl>
                                        <p:attrNameLst>
                                          <p:attrName>style.rotation</p:attrName>
                                        </p:attrNameLst>
                                      </p:cBhvr>
                                      <p:tavLst>
                                        <p:tav tm="0">
                                          <p:val>
                                            <p:fltVal val="90"/>
                                          </p:val>
                                        </p:tav>
                                        <p:tav tm="100000">
                                          <p:val>
                                            <p:fltVal val="0"/>
                                          </p:val>
                                        </p:tav>
                                      </p:tavLst>
                                    </p:anim>
                                    <p:animEffect transition="in" filter="fade">
                                      <p:cBhvr>
                                        <p:cTn id="15" dur="1000"/>
                                        <p:tgtEl>
                                          <p:spTgt spid="13"/>
                                        </p:tgtEl>
                                      </p:cBhvr>
                                    </p:animEffect>
                                  </p:childTnLst>
                                </p:cTn>
                              </p:par>
                            </p:childTnLst>
                          </p:cTn>
                        </p:par>
                        <p:par>
                          <p:cTn id="16" fill="hold">
                            <p:stCondLst>
                              <p:cond delay="1500"/>
                            </p:stCondLst>
                            <p:childTnLst>
                              <p:par>
                                <p:cTn id="17" presetID="45"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2000"/>
                                        <p:tgtEl>
                                          <p:spTgt spid="14"/>
                                        </p:tgtEl>
                                      </p:cBhvr>
                                    </p:animEffect>
                                    <p:anim calcmode="lin" valueType="num">
                                      <p:cBhvr>
                                        <p:cTn id="20" dur="2000" fill="hold"/>
                                        <p:tgtEl>
                                          <p:spTgt spid="14"/>
                                        </p:tgtEl>
                                        <p:attrNameLst>
                                          <p:attrName>ppt_w</p:attrName>
                                        </p:attrNameLst>
                                      </p:cBhvr>
                                      <p:tavLst>
                                        <p:tav tm="0" fmla="#ppt_w*sin(2.5*pi*$)">
                                          <p:val>
                                            <p:fltVal val="0"/>
                                          </p:val>
                                        </p:tav>
                                        <p:tav tm="100000">
                                          <p:val>
                                            <p:fltVal val="1"/>
                                          </p:val>
                                        </p:tav>
                                      </p:tavLst>
                                    </p:anim>
                                    <p:anim calcmode="lin" valueType="num">
                                      <p:cBhvr>
                                        <p:cTn id="21" dur="2000" fill="hold"/>
                                        <p:tgtEl>
                                          <p:spTgt spid="14"/>
                                        </p:tgtEl>
                                        <p:attrNameLst>
                                          <p:attrName>ppt_h</p:attrName>
                                        </p:attrNameLst>
                                      </p:cBhvr>
                                      <p:tavLst>
                                        <p:tav tm="0">
                                          <p:val>
                                            <p:strVal val="#ppt_h"/>
                                          </p:val>
                                        </p:tav>
                                        <p:tav tm="100000">
                                          <p:val>
                                            <p:strVal val="#ppt_h"/>
                                          </p:val>
                                        </p:tav>
                                      </p:tavLst>
                                    </p:anim>
                                  </p:childTnLst>
                                </p:cTn>
                              </p:par>
                            </p:childTnLst>
                          </p:cTn>
                        </p:par>
                        <p:par>
                          <p:cTn id="22" fill="hold">
                            <p:stCondLst>
                              <p:cond delay="3500"/>
                            </p:stCondLst>
                            <p:childTnLst>
                              <p:par>
                                <p:cTn id="23" presetID="53" presetClass="entr" presetSubtype="16"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childTnLst>
                          </p:cTn>
                        </p:par>
                        <p:par>
                          <p:cTn id="28" fill="hold">
                            <p:stCondLst>
                              <p:cond delay="4000"/>
                            </p:stCondLst>
                            <p:childTnLst>
                              <p:par>
                                <p:cTn id="29" presetID="53" presetClass="entr" presetSubtype="16"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par>
                                <p:cTn id="34" presetID="53" presetClass="entr" presetSubtype="16"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par>
                                <p:cTn id="39" presetID="26" presetClass="entr" presetSubtype="0" fill="hold" nodeType="with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down)">
                                      <p:cBhvr>
                                        <p:cTn id="41" dur="580">
                                          <p:stCondLst>
                                            <p:cond delay="0"/>
                                          </p:stCondLst>
                                        </p:cTn>
                                        <p:tgtEl>
                                          <p:spTgt spid="3"/>
                                        </p:tgtEl>
                                      </p:cBhvr>
                                    </p:animEffect>
                                    <p:anim calcmode="lin" valueType="num">
                                      <p:cBhvr>
                                        <p:cTn id="42"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47" dur="26">
                                          <p:stCondLst>
                                            <p:cond delay="650"/>
                                          </p:stCondLst>
                                        </p:cTn>
                                        <p:tgtEl>
                                          <p:spTgt spid="3"/>
                                        </p:tgtEl>
                                      </p:cBhvr>
                                      <p:to x="100000" y="60000"/>
                                    </p:animScale>
                                    <p:animScale>
                                      <p:cBhvr>
                                        <p:cTn id="48" dur="166" decel="50000">
                                          <p:stCondLst>
                                            <p:cond delay="676"/>
                                          </p:stCondLst>
                                        </p:cTn>
                                        <p:tgtEl>
                                          <p:spTgt spid="3"/>
                                        </p:tgtEl>
                                      </p:cBhvr>
                                      <p:to x="100000" y="100000"/>
                                    </p:animScale>
                                    <p:animScale>
                                      <p:cBhvr>
                                        <p:cTn id="49" dur="26">
                                          <p:stCondLst>
                                            <p:cond delay="1312"/>
                                          </p:stCondLst>
                                        </p:cTn>
                                        <p:tgtEl>
                                          <p:spTgt spid="3"/>
                                        </p:tgtEl>
                                      </p:cBhvr>
                                      <p:to x="100000" y="80000"/>
                                    </p:animScale>
                                    <p:animScale>
                                      <p:cBhvr>
                                        <p:cTn id="50" dur="166" decel="50000">
                                          <p:stCondLst>
                                            <p:cond delay="1338"/>
                                          </p:stCondLst>
                                        </p:cTn>
                                        <p:tgtEl>
                                          <p:spTgt spid="3"/>
                                        </p:tgtEl>
                                      </p:cBhvr>
                                      <p:to x="100000" y="100000"/>
                                    </p:animScale>
                                    <p:animScale>
                                      <p:cBhvr>
                                        <p:cTn id="51" dur="26">
                                          <p:stCondLst>
                                            <p:cond delay="1642"/>
                                          </p:stCondLst>
                                        </p:cTn>
                                        <p:tgtEl>
                                          <p:spTgt spid="3"/>
                                        </p:tgtEl>
                                      </p:cBhvr>
                                      <p:to x="100000" y="90000"/>
                                    </p:animScale>
                                    <p:animScale>
                                      <p:cBhvr>
                                        <p:cTn id="52" dur="166" decel="50000">
                                          <p:stCondLst>
                                            <p:cond delay="1668"/>
                                          </p:stCondLst>
                                        </p:cTn>
                                        <p:tgtEl>
                                          <p:spTgt spid="3"/>
                                        </p:tgtEl>
                                      </p:cBhvr>
                                      <p:to x="100000" y="100000"/>
                                    </p:animScale>
                                    <p:animScale>
                                      <p:cBhvr>
                                        <p:cTn id="53" dur="26">
                                          <p:stCondLst>
                                            <p:cond delay="1808"/>
                                          </p:stCondLst>
                                        </p:cTn>
                                        <p:tgtEl>
                                          <p:spTgt spid="3"/>
                                        </p:tgtEl>
                                      </p:cBhvr>
                                      <p:to x="100000" y="95000"/>
                                    </p:animScale>
                                    <p:animScale>
                                      <p:cBhvr>
                                        <p:cTn id="54" dur="166" decel="50000">
                                          <p:stCondLst>
                                            <p:cond delay="1834"/>
                                          </p:stCondLst>
                                        </p:cTn>
                                        <p:tgtEl>
                                          <p:spTgt spid="3"/>
                                        </p:tgtEl>
                                      </p:cBhvr>
                                      <p:to x="100000" y="100000"/>
                                    </p:animScale>
                                  </p:childTnLst>
                                </p:cTn>
                              </p:par>
                              <p:par>
                                <p:cTn id="55" presetID="26" presetClass="entr" presetSubtype="0" fill="hold" nodeType="with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wipe(down)">
                                      <p:cBhvr>
                                        <p:cTn id="57" dur="580">
                                          <p:stCondLst>
                                            <p:cond delay="0"/>
                                          </p:stCondLst>
                                        </p:cTn>
                                        <p:tgtEl>
                                          <p:spTgt spid="4"/>
                                        </p:tgtEl>
                                      </p:cBhvr>
                                    </p:animEffect>
                                    <p:anim calcmode="lin" valueType="num">
                                      <p:cBhvr>
                                        <p:cTn id="5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63" dur="26">
                                          <p:stCondLst>
                                            <p:cond delay="650"/>
                                          </p:stCondLst>
                                        </p:cTn>
                                        <p:tgtEl>
                                          <p:spTgt spid="4"/>
                                        </p:tgtEl>
                                      </p:cBhvr>
                                      <p:to x="100000" y="60000"/>
                                    </p:animScale>
                                    <p:animScale>
                                      <p:cBhvr>
                                        <p:cTn id="64" dur="166" decel="50000">
                                          <p:stCondLst>
                                            <p:cond delay="676"/>
                                          </p:stCondLst>
                                        </p:cTn>
                                        <p:tgtEl>
                                          <p:spTgt spid="4"/>
                                        </p:tgtEl>
                                      </p:cBhvr>
                                      <p:to x="100000" y="100000"/>
                                    </p:animScale>
                                    <p:animScale>
                                      <p:cBhvr>
                                        <p:cTn id="65" dur="26">
                                          <p:stCondLst>
                                            <p:cond delay="1312"/>
                                          </p:stCondLst>
                                        </p:cTn>
                                        <p:tgtEl>
                                          <p:spTgt spid="4"/>
                                        </p:tgtEl>
                                      </p:cBhvr>
                                      <p:to x="100000" y="80000"/>
                                    </p:animScale>
                                    <p:animScale>
                                      <p:cBhvr>
                                        <p:cTn id="66" dur="166" decel="50000">
                                          <p:stCondLst>
                                            <p:cond delay="1338"/>
                                          </p:stCondLst>
                                        </p:cTn>
                                        <p:tgtEl>
                                          <p:spTgt spid="4"/>
                                        </p:tgtEl>
                                      </p:cBhvr>
                                      <p:to x="100000" y="100000"/>
                                    </p:animScale>
                                    <p:animScale>
                                      <p:cBhvr>
                                        <p:cTn id="67" dur="26">
                                          <p:stCondLst>
                                            <p:cond delay="1642"/>
                                          </p:stCondLst>
                                        </p:cTn>
                                        <p:tgtEl>
                                          <p:spTgt spid="4"/>
                                        </p:tgtEl>
                                      </p:cBhvr>
                                      <p:to x="100000" y="90000"/>
                                    </p:animScale>
                                    <p:animScale>
                                      <p:cBhvr>
                                        <p:cTn id="68" dur="166" decel="50000">
                                          <p:stCondLst>
                                            <p:cond delay="1668"/>
                                          </p:stCondLst>
                                        </p:cTn>
                                        <p:tgtEl>
                                          <p:spTgt spid="4"/>
                                        </p:tgtEl>
                                      </p:cBhvr>
                                      <p:to x="100000" y="100000"/>
                                    </p:animScale>
                                    <p:animScale>
                                      <p:cBhvr>
                                        <p:cTn id="69" dur="26">
                                          <p:stCondLst>
                                            <p:cond delay="1808"/>
                                          </p:stCondLst>
                                        </p:cTn>
                                        <p:tgtEl>
                                          <p:spTgt spid="4"/>
                                        </p:tgtEl>
                                      </p:cBhvr>
                                      <p:to x="100000" y="95000"/>
                                    </p:animScale>
                                    <p:animScale>
                                      <p:cBhvr>
                                        <p:cTn id="70" dur="166" decel="50000">
                                          <p:stCondLst>
                                            <p:cond delay="1834"/>
                                          </p:stCondLst>
                                        </p:cTn>
                                        <p:tgtEl>
                                          <p:spTgt spid="4"/>
                                        </p:tgtEl>
                                      </p:cBhvr>
                                      <p:to x="100000" y="100000"/>
                                    </p:animScale>
                                  </p:childTnLst>
                                </p:cTn>
                              </p:par>
                              <p:par>
                                <p:cTn id="71" presetID="26" presetClass="entr" presetSubtype="0" fill="hold" nodeType="with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down)">
                                      <p:cBhvr>
                                        <p:cTn id="73" dur="580">
                                          <p:stCondLst>
                                            <p:cond delay="0"/>
                                          </p:stCondLst>
                                        </p:cTn>
                                        <p:tgtEl>
                                          <p:spTgt spid="5"/>
                                        </p:tgtEl>
                                      </p:cBhvr>
                                    </p:animEffect>
                                    <p:anim calcmode="lin" valueType="num">
                                      <p:cBhvr>
                                        <p:cTn id="7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79" dur="26">
                                          <p:stCondLst>
                                            <p:cond delay="650"/>
                                          </p:stCondLst>
                                        </p:cTn>
                                        <p:tgtEl>
                                          <p:spTgt spid="5"/>
                                        </p:tgtEl>
                                      </p:cBhvr>
                                      <p:to x="100000" y="60000"/>
                                    </p:animScale>
                                    <p:animScale>
                                      <p:cBhvr>
                                        <p:cTn id="80" dur="166" decel="50000">
                                          <p:stCondLst>
                                            <p:cond delay="676"/>
                                          </p:stCondLst>
                                        </p:cTn>
                                        <p:tgtEl>
                                          <p:spTgt spid="5"/>
                                        </p:tgtEl>
                                      </p:cBhvr>
                                      <p:to x="100000" y="100000"/>
                                    </p:animScale>
                                    <p:animScale>
                                      <p:cBhvr>
                                        <p:cTn id="81" dur="26">
                                          <p:stCondLst>
                                            <p:cond delay="1312"/>
                                          </p:stCondLst>
                                        </p:cTn>
                                        <p:tgtEl>
                                          <p:spTgt spid="5"/>
                                        </p:tgtEl>
                                      </p:cBhvr>
                                      <p:to x="100000" y="80000"/>
                                    </p:animScale>
                                    <p:animScale>
                                      <p:cBhvr>
                                        <p:cTn id="82" dur="166" decel="50000">
                                          <p:stCondLst>
                                            <p:cond delay="1338"/>
                                          </p:stCondLst>
                                        </p:cTn>
                                        <p:tgtEl>
                                          <p:spTgt spid="5"/>
                                        </p:tgtEl>
                                      </p:cBhvr>
                                      <p:to x="100000" y="100000"/>
                                    </p:animScale>
                                    <p:animScale>
                                      <p:cBhvr>
                                        <p:cTn id="83" dur="26">
                                          <p:stCondLst>
                                            <p:cond delay="1642"/>
                                          </p:stCondLst>
                                        </p:cTn>
                                        <p:tgtEl>
                                          <p:spTgt spid="5"/>
                                        </p:tgtEl>
                                      </p:cBhvr>
                                      <p:to x="100000" y="90000"/>
                                    </p:animScale>
                                    <p:animScale>
                                      <p:cBhvr>
                                        <p:cTn id="84" dur="166" decel="50000">
                                          <p:stCondLst>
                                            <p:cond delay="1668"/>
                                          </p:stCondLst>
                                        </p:cTn>
                                        <p:tgtEl>
                                          <p:spTgt spid="5"/>
                                        </p:tgtEl>
                                      </p:cBhvr>
                                      <p:to x="100000" y="100000"/>
                                    </p:animScale>
                                    <p:animScale>
                                      <p:cBhvr>
                                        <p:cTn id="85" dur="26">
                                          <p:stCondLst>
                                            <p:cond delay="1808"/>
                                          </p:stCondLst>
                                        </p:cTn>
                                        <p:tgtEl>
                                          <p:spTgt spid="5"/>
                                        </p:tgtEl>
                                      </p:cBhvr>
                                      <p:to x="100000" y="95000"/>
                                    </p:animScale>
                                    <p:animScale>
                                      <p:cBhvr>
                                        <p:cTn id="86" dur="166" decel="50000">
                                          <p:stCondLst>
                                            <p:cond delay="1834"/>
                                          </p:stCondLst>
                                        </p:cTn>
                                        <p:tgtEl>
                                          <p:spTgt spid="5"/>
                                        </p:tgtEl>
                                      </p:cBhvr>
                                      <p:to x="100000" y="100000"/>
                                    </p:animScale>
                                  </p:childTnLst>
                                </p:cTn>
                              </p:par>
                              <p:par>
                                <p:cTn id="87" presetID="53" presetClass="entr" presetSubtype="16" fill="hold" nodeType="withEffect">
                                  <p:stCondLst>
                                    <p:cond delay="0"/>
                                  </p:stCondLst>
                                  <p:childTnLst>
                                    <p:set>
                                      <p:cBhvr>
                                        <p:cTn id="88" dur="1" fill="hold">
                                          <p:stCondLst>
                                            <p:cond delay="0"/>
                                          </p:stCondLst>
                                        </p:cTn>
                                        <p:tgtEl>
                                          <p:spTgt spid="6"/>
                                        </p:tgtEl>
                                        <p:attrNameLst>
                                          <p:attrName>style.visibility</p:attrName>
                                        </p:attrNameLst>
                                      </p:cBhvr>
                                      <p:to>
                                        <p:strVal val="visible"/>
                                      </p:to>
                                    </p:set>
                                    <p:anim calcmode="lin" valueType="num">
                                      <p:cBhvr>
                                        <p:cTn id="89" dur="500" fill="hold"/>
                                        <p:tgtEl>
                                          <p:spTgt spid="6"/>
                                        </p:tgtEl>
                                        <p:attrNameLst>
                                          <p:attrName>ppt_w</p:attrName>
                                        </p:attrNameLst>
                                      </p:cBhvr>
                                      <p:tavLst>
                                        <p:tav tm="0">
                                          <p:val>
                                            <p:fltVal val="0"/>
                                          </p:val>
                                        </p:tav>
                                        <p:tav tm="100000">
                                          <p:val>
                                            <p:strVal val="#ppt_w"/>
                                          </p:val>
                                        </p:tav>
                                      </p:tavLst>
                                    </p:anim>
                                    <p:anim calcmode="lin" valueType="num">
                                      <p:cBhvr>
                                        <p:cTn id="90" dur="500" fill="hold"/>
                                        <p:tgtEl>
                                          <p:spTgt spid="6"/>
                                        </p:tgtEl>
                                        <p:attrNameLst>
                                          <p:attrName>ppt_h</p:attrName>
                                        </p:attrNameLst>
                                      </p:cBhvr>
                                      <p:tavLst>
                                        <p:tav tm="0">
                                          <p:val>
                                            <p:fltVal val="0"/>
                                          </p:val>
                                        </p:tav>
                                        <p:tav tm="100000">
                                          <p:val>
                                            <p:strVal val="#ppt_h"/>
                                          </p:val>
                                        </p:tav>
                                      </p:tavLst>
                                    </p:anim>
                                    <p:animEffect transition="in" filter="fade">
                                      <p:cBhvr>
                                        <p:cTn id="91" dur="500"/>
                                        <p:tgtEl>
                                          <p:spTgt spid="6"/>
                                        </p:tgtEl>
                                      </p:cBhvr>
                                    </p:animEffect>
                                  </p:childTnLst>
                                </p:cTn>
                              </p:par>
                              <p:par>
                                <p:cTn id="92" presetID="22" presetClass="entr" presetSubtype="4" fill="hold" nodeType="withEffect">
                                  <p:stCondLst>
                                    <p:cond delay="0"/>
                                  </p:stCondLst>
                                  <p:childTnLst>
                                    <p:set>
                                      <p:cBhvr>
                                        <p:cTn id="93" dur="1" fill="hold">
                                          <p:stCondLst>
                                            <p:cond delay="0"/>
                                          </p:stCondLst>
                                        </p:cTn>
                                        <p:tgtEl>
                                          <p:spTgt spid="9"/>
                                        </p:tgtEl>
                                        <p:attrNameLst>
                                          <p:attrName>style.visibility</p:attrName>
                                        </p:attrNameLst>
                                      </p:cBhvr>
                                      <p:to>
                                        <p:strVal val="visible"/>
                                      </p:to>
                                    </p:set>
                                    <p:animEffect transition="in" filter="wipe(down)">
                                      <p:cBhvr>
                                        <p:cTn id="94" dur="500"/>
                                        <p:tgtEl>
                                          <p:spTgt spid="9"/>
                                        </p:tgtEl>
                                      </p:cBhvr>
                                    </p:animEffect>
                                  </p:childTnLst>
                                </p:cTn>
                              </p:par>
                              <p:par>
                                <p:cTn id="95" presetID="26" presetClass="entr" presetSubtype="0" fill="hold" nodeType="with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wipe(down)">
                                      <p:cBhvr>
                                        <p:cTn id="97" dur="580">
                                          <p:stCondLst>
                                            <p:cond delay="0"/>
                                          </p:stCondLst>
                                        </p:cTn>
                                        <p:tgtEl>
                                          <p:spTgt spid="10"/>
                                        </p:tgtEl>
                                      </p:cBhvr>
                                    </p:animEffect>
                                    <p:anim calcmode="lin" valueType="num">
                                      <p:cBhvr>
                                        <p:cTn id="9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03" dur="26">
                                          <p:stCondLst>
                                            <p:cond delay="650"/>
                                          </p:stCondLst>
                                        </p:cTn>
                                        <p:tgtEl>
                                          <p:spTgt spid="10"/>
                                        </p:tgtEl>
                                      </p:cBhvr>
                                      <p:to x="100000" y="60000"/>
                                    </p:animScale>
                                    <p:animScale>
                                      <p:cBhvr>
                                        <p:cTn id="104" dur="166" decel="50000">
                                          <p:stCondLst>
                                            <p:cond delay="676"/>
                                          </p:stCondLst>
                                        </p:cTn>
                                        <p:tgtEl>
                                          <p:spTgt spid="10"/>
                                        </p:tgtEl>
                                      </p:cBhvr>
                                      <p:to x="100000" y="100000"/>
                                    </p:animScale>
                                    <p:animScale>
                                      <p:cBhvr>
                                        <p:cTn id="105" dur="26">
                                          <p:stCondLst>
                                            <p:cond delay="1312"/>
                                          </p:stCondLst>
                                        </p:cTn>
                                        <p:tgtEl>
                                          <p:spTgt spid="10"/>
                                        </p:tgtEl>
                                      </p:cBhvr>
                                      <p:to x="100000" y="80000"/>
                                    </p:animScale>
                                    <p:animScale>
                                      <p:cBhvr>
                                        <p:cTn id="106" dur="166" decel="50000">
                                          <p:stCondLst>
                                            <p:cond delay="1338"/>
                                          </p:stCondLst>
                                        </p:cTn>
                                        <p:tgtEl>
                                          <p:spTgt spid="10"/>
                                        </p:tgtEl>
                                      </p:cBhvr>
                                      <p:to x="100000" y="100000"/>
                                    </p:animScale>
                                    <p:animScale>
                                      <p:cBhvr>
                                        <p:cTn id="107" dur="26">
                                          <p:stCondLst>
                                            <p:cond delay="1642"/>
                                          </p:stCondLst>
                                        </p:cTn>
                                        <p:tgtEl>
                                          <p:spTgt spid="10"/>
                                        </p:tgtEl>
                                      </p:cBhvr>
                                      <p:to x="100000" y="90000"/>
                                    </p:animScale>
                                    <p:animScale>
                                      <p:cBhvr>
                                        <p:cTn id="108" dur="166" decel="50000">
                                          <p:stCondLst>
                                            <p:cond delay="1668"/>
                                          </p:stCondLst>
                                        </p:cTn>
                                        <p:tgtEl>
                                          <p:spTgt spid="10"/>
                                        </p:tgtEl>
                                      </p:cBhvr>
                                      <p:to x="100000" y="100000"/>
                                    </p:animScale>
                                    <p:animScale>
                                      <p:cBhvr>
                                        <p:cTn id="109" dur="26">
                                          <p:stCondLst>
                                            <p:cond delay="1808"/>
                                          </p:stCondLst>
                                        </p:cTn>
                                        <p:tgtEl>
                                          <p:spTgt spid="10"/>
                                        </p:tgtEl>
                                      </p:cBhvr>
                                      <p:to x="100000" y="95000"/>
                                    </p:animScale>
                                    <p:animScale>
                                      <p:cBhvr>
                                        <p:cTn id="110" dur="166" decel="50000">
                                          <p:stCondLst>
                                            <p:cond delay="1834"/>
                                          </p:stCondLst>
                                        </p:cTn>
                                        <p:tgtEl>
                                          <p:spTgt spid="10"/>
                                        </p:tgtEl>
                                      </p:cBhvr>
                                      <p:to x="100000" y="100000"/>
                                    </p:animScale>
                                  </p:childTnLst>
                                </p:cTn>
                              </p:par>
                              <p:par>
                                <p:cTn id="111" presetID="31" presetClass="entr" presetSubtype="0" fill="hold" nodeType="withEffect">
                                  <p:stCondLst>
                                    <p:cond delay="0"/>
                                  </p:stCondLst>
                                  <p:childTnLst>
                                    <p:set>
                                      <p:cBhvr>
                                        <p:cTn id="112" dur="1" fill="hold">
                                          <p:stCondLst>
                                            <p:cond delay="0"/>
                                          </p:stCondLst>
                                        </p:cTn>
                                        <p:tgtEl>
                                          <p:spTgt spid="15"/>
                                        </p:tgtEl>
                                        <p:attrNameLst>
                                          <p:attrName>style.visibility</p:attrName>
                                        </p:attrNameLst>
                                      </p:cBhvr>
                                      <p:to>
                                        <p:strVal val="visible"/>
                                      </p:to>
                                    </p:set>
                                    <p:anim calcmode="lin" valueType="num">
                                      <p:cBhvr>
                                        <p:cTn id="113" dur="1000" fill="hold"/>
                                        <p:tgtEl>
                                          <p:spTgt spid="15"/>
                                        </p:tgtEl>
                                        <p:attrNameLst>
                                          <p:attrName>ppt_w</p:attrName>
                                        </p:attrNameLst>
                                      </p:cBhvr>
                                      <p:tavLst>
                                        <p:tav tm="0">
                                          <p:val>
                                            <p:fltVal val="0"/>
                                          </p:val>
                                        </p:tav>
                                        <p:tav tm="100000">
                                          <p:val>
                                            <p:strVal val="#ppt_w"/>
                                          </p:val>
                                        </p:tav>
                                      </p:tavLst>
                                    </p:anim>
                                    <p:anim calcmode="lin" valueType="num">
                                      <p:cBhvr>
                                        <p:cTn id="114" dur="1000" fill="hold"/>
                                        <p:tgtEl>
                                          <p:spTgt spid="15"/>
                                        </p:tgtEl>
                                        <p:attrNameLst>
                                          <p:attrName>ppt_h</p:attrName>
                                        </p:attrNameLst>
                                      </p:cBhvr>
                                      <p:tavLst>
                                        <p:tav tm="0">
                                          <p:val>
                                            <p:fltVal val="0"/>
                                          </p:val>
                                        </p:tav>
                                        <p:tav tm="100000">
                                          <p:val>
                                            <p:strVal val="#ppt_h"/>
                                          </p:val>
                                        </p:tav>
                                      </p:tavLst>
                                    </p:anim>
                                    <p:anim calcmode="lin" valueType="num">
                                      <p:cBhvr>
                                        <p:cTn id="115" dur="1000" fill="hold"/>
                                        <p:tgtEl>
                                          <p:spTgt spid="15"/>
                                        </p:tgtEl>
                                        <p:attrNameLst>
                                          <p:attrName>style.rotation</p:attrName>
                                        </p:attrNameLst>
                                      </p:cBhvr>
                                      <p:tavLst>
                                        <p:tav tm="0">
                                          <p:val>
                                            <p:fltVal val="90"/>
                                          </p:val>
                                        </p:tav>
                                        <p:tav tm="100000">
                                          <p:val>
                                            <p:fltVal val="0"/>
                                          </p:val>
                                        </p:tav>
                                      </p:tavLst>
                                    </p:anim>
                                    <p:animEffect transition="in" filter="fade">
                                      <p:cBhvr>
                                        <p:cTn id="116"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61" y="1105989"/>
            <a:ext cx="11985208" cy="3908220"/>
          </a:xfrm>
          <a:prstGeom prst="rect">
            <a:avLst/>
          </a:prstGeom>
        </p:spPr>
      </p:pic>
      <p:sp>
        <p:nvSpPr>
          <p:cNvPr id="5" name="TextBox 4"/>
          <p:cNvSpPr txBox="1"/>
          <p:nvPr/>
        </p:nvSpPr>
        <p:spPr>
          <a:xfrm>
            <a:off x="4729090" y="5993677"/>
            <a:ext cx="7263527" cy="400110"/>
          </a:xfrm>
          <a:prstGeom prst="rect">
            <a:avLst/>
          </a:prstGeom>
          <a:gradFill flip="none" rotWithShape="1">
            <a:gsLst>
              <a:gs pos="0">
                <a:schemeClr val="tx1"/>
              </a:gs>
              <a:gs pos="100000">
                <a:schemeClr val="accent5">
                  <a:lumMod val="60000"/>
                  <a:lumOff val="40000"/>
                </a:schemeClr>
              </a:gs>
            </a:gsLst>
            <a:lin ang="5400000" scaled="0"/>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sz="2000" dirty="0">
                <a:solidFill>
                  <a:srgbClr val="203864"/>
                </a:solidFill>
              </a:rPr>
              <a:t>ICIWORLD.COM </a:t>
            </a:r>
            <a:r>
              <a:rPr lang="en-US" dirty="0">
                <a:solidFill>
                  <a:srgbClr val="203864"/>
                </a:solidFill>
              </a:rPr>
              <a:t> REAL ESTATE INFORMATION LISTING SERVICE since 1994</a:t>
            </a:r>
          </a:p>
        </p:txBody>
      </p:sp>
      <p:sp>
        <p:nvSpPr>
          <p:cNvPr id="3" name="Footer Placeholder 2"/>
          <p:cNvSpPr>
            <a:spLocks noGrp="1"/>
          </p:cNvSpPr>
          <p:nvPr>
            <p:ph type="ftr" sz="quarter" idx="11"/>
          </p:nvPr>
        </p:nvSpPr>
        <p:spPr/>
        <p:txBody>
          <a:bodyPr/>
          <a:lstStyle/>
          <a:p>
            <a:r>
              <a:rPr lang="en-CA">
                <a:solidFill>
                  <a:srgbClr val="C00000"/>
                </a:solidFill>
              </a:rPr>
              <a:t>ICIWorld Webina</a:t>
            </a:r>
            <a:endParaRPr lang="en-US" dirty="0">
              <a:solidFill>
                <a:srgbClr val="C00000"/>
              </a:solidFill>
            </a:endParaRPr>
          </a:p>
        </p:txBody>
      </p:sp>
    </p:spTree>
    <p:extLst>
      <p:ext uri="{BB962C8B-B14F-4D97-AF65-F5344CB8AC3E}">
        <p14:creationId xmlns:p14="http://schemas.microsoft.com/office/powerpoint/2010/main" val="3855848484"/>
      </p:ext>
    </p:extLst>
  </p:cSld>
  <p:clrMapOvr>
    <a:masterClrMapping/>
  </p:clrMapOvr>
  <mc:AlternateContent xmlns:mc="http://schemas.openxmlformats.org/markup-compatibility/2006" xmlns:p14="http://schemas.microsoft.com/office/powerpoint/2010/main">
    <mc:Choice Requires="p14">
      <p:transition spd="slow" advClick="0" advTm="10000">
        <p14:conveyor dir="l"/>
      </p:transition>
    </mc:Choice>
    <mc:Fallback xmlns="">
      <p:transition xmlns:p14="http://schemas.microsoft.com/office/powerpoint/2010/main" spd="slow" advClick="0" advTm="10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5962" y="1054537"/>
            <a:ext cx="6240485" cy="304711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9002" y="4250642"/>
            <a:ext cx="3810000" cy="11430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35425" y="4343948"/>
            <a:ext cx="3443872" cy="1049694"/>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6094" y="4853766"/>
            <a:ext cx="2286521" cy="1524347"/>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3968" y="1240972"/>
            <a:ext cx="2105219" cy="3368351"/>
          </a:xfrm>
          <a:prstGeom prst="rect">
            <a:avLst/>
          </a:prstGeom>
        </p:spPr>
      </p:pic>
      <p:sp>
        <p:nvSpPr>
          <p:cNvPr id="10" name="Rectangle 9"/>
          <p:cNvSpPr/>
          <p:nvPr/>
        </p:nvSpPr>
        <p:spPr>
          <a:xfrm>
            <a:off x="306094" y="411754"/>
            <a:ext cx="5621219" cy="584775"/>
          </a:xfrm>
          <a:prstGeom prst="rect">
            <a:avLst/>
          </a:prstGeom>
        </p:spPr>
        <p:txBody>
          <a:bodyPr wrap="none">
            <a:spAutoFit/>
          </a:bodyPr>
          <a:lstStyle/>
          <a:p>
            <a:r>
              <a:rPr lang="en-US" sz="3200" dirty="0">
                <a:ln w="6350">
                  <a:solidFill>
                    <a:schemeClr val="accent5">
                      <a:lumMod val="50000"/>
                    </a:schemeClr>
                  </a:solidFill>
                </a:ln>
                <a:solidFill>
                  <a:schemeClr val="accent1">
                    <a:lumMod val="50000"/>
                  </a:schemeClr>
                </a:solidFill>
                <a:effectLst/>
                <a:latin typeface="Verdana" panose="020B0604030504040204" pitchFamily="34" charset="0"/>
              </a:rPr>
              <a:t>ICIWorld.com Mobile Apps</a:t>
            </a:r>
            <a:endParaRPr lang="en-US" sz="3200" dirty="0"/>
          </a:p>
        </p:txBody>
      </p:sp>
      <p:sp>
        <p:nvSpPr>
          <p:cNvPr id="9" name="TextBox 8"/>
          <p:cNvSpPr txBox="1"/>
          <p:nvPr/>
        </p:nvSpPr>
        <p:spPr>
          <a:xfrm>
            <a:off x="4783681" y="5429310"/>
            <a:ext cx="7263527" cy="400110"/>
          </a:xfrm>
          <a:prstGeom prst="rect">
            <a:avLst/>
          </a:prstGeom>
          <a:gradFill flip="none" rotWithShape="1">
            <a:gsLst>
              <a:gs pos="0">
                <a:schemeClr val="tx1"/>
              </a:gs>
              <a:gs pos="100000">
                <a:schemeClr val="accent5">
                  <a:lumMod val="60000"/>
                  <a:lumOff val="40000"/>
                </a:schemeClr>
              </a:gs>
            </a:gsLst>
            <a:lin ang="5400000" scaled="0"/>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sz="2000" dirty="0">
                <a:solidFill>
                  <a:srgbClr val="203864"/>
                </a:solidFill>
              </a:rPr>
              <a:t>ICIWORLD.COM </a:t>
            </a:r>
            <a:r>
              <a:rPr lang="en-US" dirty="0">
                <a:solidFill>
                  <a:srgbClr val="203864"/>
                </a:solidFill>
              </a:rPr>
              <a:t> REAL ESTATE INFORMATION LISTING SERVICE since 1994</a:t>
            </a:r>
          </a:p>
        </p:txBody>
      </p:sp>
      <p:sp>
        <p:nvSpPr>
          <p:cNvPr id="3" name="Footer Placeholder 2">
            <a:extLst>
              <a:ext uri="{FF2B5EF4-FFF2-40B4-BE49-F238E27FC236}">
                <a16:creationId xmlns:a16="http://schemas.microsoft.com/office/drawing/2014/main" id="{A5B6F8A8-B3F2-43E5-ADF1-9ED9E4DF0BB0}"/>
              </a:ext>
            </a:extLst>
          </p:cNvPr>
          <p:cNvSpPr>
            <a:spLocks noGrp="1"/>
          </p:cNvSpPr>
          <p:nvPr>
            <p:ph type="ftr" sz="quarter" idx="11"/>
          </p:nvPr>
        </p:nvSpPr>
        <p:spPr/>
        <p:txBody>
          <a:bodyPr/>
          <a:lstStyle/>
          <a:p>
            <a:r>
              <a:rPr lang="en-CA"/>
              <a:t>ICIWorld Webina</a:t>
            </a:r>
            <a:endParaRPr lang="en-US"/>
          </a:p>
        </p:txBody>
      </p:sp>
    </p:spTree>
    <p:custDataLst>
      <p:tags r:id="rId1"/>
    </p:custDataLst>
    <p:extLst>
      <p:ext uri="{BB962C8B-B14F-4D97-AF65-F5344CB8AC3E}">
        <p14:creationId xmlns:p14="http://schemas.microsoft.com/office/powerpoint/2010/main" val="2811719236"/>
      </p:ext>
    </p:extLst>
  </p:cSld>
  <p:clrMapOvr>
    <a:masterClrMapping/>
  </p:clrMapOvr>
  <mc:AlternateContent xmlns:mc="http://schemas.openxmlformats.org/markup-compatibility/2006" xmlns:p14="http://schemas.microsoft.com/office/powerpoint/2010/main">
    <mc:Choice Requires="p14">
      <p:transition spd="slow" advClick="0" advTm="9000">
        <p14:ferris dir="l"/>
      </p:transition>
    </mc:Choice>
    <mc:Fallback xmlns="">
      <p:transition xmlns:p14="http://schemas.microsoft.com/office/powerpoint/2010/main" spd="slow" advClick="0" advTm="9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2000"/>
                                        <p:tgtEl>
                                          <p:spTgt spid="4"/>
                                        </p:tgtEl>
                                      </p:cBhvr>
                                    </p:animEffect>
                                    <p:anim calcmode="lin" valueType="num">
                                      <p:cBhvr>
                                        <p:cTn id="19" dur="2000" fill="hold"/>
                                        <p:tgtEl>
                                          <p:spTgt spid="4"/>
                                        </p:tgtEl>
                                        <p:attrNameLst>
                                          <p:attrName>ppt_w</p:attrName>
                                        </p:attrNameLst>
                                      </p:cBhvr>
                                      <p:tavLst>
                                        <p:tav tm="0" fmla="#ppt_w*sin(2.5*pi*$)">
                                          <p:val>
                                            <p:fltVal val="0"/>
                                          </p:val>
                                        </p:tav>
                                        <p:tav tm="100000">
                                          <p:val>
                                            <p:fltVal val="1"/>
                                          </p:val>
                                        </p:tav>
                                      </p:tavLst>
                                    </p:anim>
                                    <p:anim calcmode="lin" valueType="num">
                                      <p:cBhvr>
                                        <p:cTn id="20"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6" presetClass="emph" presetSubtype="0" fill="hold" nodeType="clickEffect">
                                  <p:stCondLst>
                                    <p:cond delay="0"/>
                                  </p:stCondLst>
                                  <p:childTnLst>
                                    <p:animEffect transition="out" filter="fade">
                                      <p:cBhvr>
                                        <p:cTn id="24" dur="500" tmFilter="0, 0; .2, .5; .8, .5; 1, 0"/>
                                        <p:tgtEl>
                                          <p:spTgt spid="6"/>
                                        </p:tgtEl>
                                      </p:cBhvr>
                                    </p:animEffect>
                                    <p:animScale>
                                      <p:cBhvr>
                                        <p:cTn id="25" dur="250" autoRev="1" fill="hold"/>
                                        <p:tgtEl>
                                          <p:spTgt spid="6"/>
                                        </p:tgtEl>
                                      </p:cBhvr>
                                      <p:by x="105000" y="105000"/>
                                    </p:animScale>
                                  </p:childTnLst>
                                </p:cTn>
                              </p:par>
                            </p:childTnLst>
                          </p:cTn>
                        </p:par>
                      </p:childTnLst>
                    </p:cTn>
                  </p:par>
                  <p:par>
                    <p:cTn id="26" fill="hold">
                      <p:stCondLst>
                        <p:cond delay="indefinite"/>
                      </p:stCondLst>
                      <p:childTnLst>
                        <p:par>
                          <p:cTn id="27" fill="hold">
                            <p:stCondLst>
                              <p:cond delay="0"/>
                            </p:stCondLst>
                            <p:childTnLst>
                              <p:par>
                                <p:cTn id="28" presetID="26" presetClass="emph" presetSubtype="0" fill="hold" nodeType="clickEffect">
                                  <p:stCondLst>
                                    <p:cond delay="0"/>
                                  </p:stCondLst>
                                  <p:childTnLst>
                                    <p:animEffect transition="out" filter="fade">
                                      <p:cBhvr>
                                        <p:cTn id="29" dur="500" tmFilter="0, 0; .2, .5; .8, .5; 1, 0"/>
                                        <p:tgtEl>
                                          <p:spTgt spid="5"/>
                                        </p:tgtEl>
                                      </p:cBhvr>
                                    </p:animEffect>
                                    <p:animScale>
                                      <p:cBhvr>
                                        <p:cTn id="30"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apitalnorthfrancopalerm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808" y="3828476"/>
            <a:ext cx="2009466" cy="2009466"/>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angle 1"/>
          <p:cNvSpPr/>
          <p:nvPr/>
        </p:nvSpPr>
        <p:spPr>
          <a:xfrm>
            <a:off x="2815244" y="1429619"/>
            <a:ext cx="7608916" cy="3108543"/>
          </a:xfrm>
          <a:prstGeom prst="rect">
            <a:avLst/>
          </a:prstGeom>
        </p:spPr>
        <p:txBody>
          <a:bodyPr wrap="square">
            <a:spAutoFit/>
          </a:bodyPr>
          <a:lstStyle/>
          <a:p>
            <a:r>
              <a:rPr lang="en-US" sz="2800" dirty="0">
                <a:solidFill>
                  <a:schemeClr val="accent1">
                    <a:lumMod val="50000"/>
                  </a:schemeClr>
                </a:solidFill>
              </a:rPr>
              <a:t>Franco Palermo, Salesperson, CAPITAL NORTH COMMERCIAL REALTY, BROKERAGE just informed me of two industrial buildings he sold this last year, one for $2,500,000 and one for $1,800,000 and that he just received an offer on another one.</a:t>
            </a:r>
          </a:p>
          <a:p>
            <a:r>
              <a:rPr lang="en-US" sz="2800" dirty="0">
                <a:solidFill>
                  <a:schemeClr val="accent1">
                    <a:lumMod val="50000"/>
                  </a:schemeClr>
                </a:solidFill>
              </a:rPr>
              <a:t>Franco Palermo, Salesperson</a:t>
            </a:r>
          </a:p>
          <a:p>
            <a:r>
              <a:rPr lang="en-US" sz="2800" dirty="0">
                <a:solidFill>
                  <a:schemeClr val="accent1">
                    <a:lumMod val="50000"/>
                  </a:schemeClr>
                </a:solidFill>
              </a:rPr>
              <a:t>Capital North Commercial Realty, Brokerage</a:t>
            </a:r>
          </a:p>
        </p:txBody>
      </p:sp>
      <p:sp>
        <p:nvSpPr>
          <p:cNvPr id="4" name="TextBox 3"/>
          <p:cNvSpPr txBox="1"/>
          <p:nvPr/>
        </p:nvSpPr>
        <p:spPr>
          <a:xfrm>
            <a:off x="4783681" y="5606728"/>
            <a:ext cx="7263527" cy="400110"/>
          </a:xfrm>
          <a:prstGeom prst="rect">
            <a:avLst/>
          </a:prstGeom>
          <a:gradFill flip="none" rotWithShape="1">
            <a:gsLst>
              <a:gs pos="0">
                <a:schemeClr val="tx1"/>
              </a:gs>
              <a:gs pos="100000">
                <a:schemeClr val="accent5">
                  <a:lumMod val="60000"/>
                  <a:lumOff val="40000"/>
                </a:schemeClr>
              </a:gs>
            </a:gsLst>
            <a:lin ang="5400000" scaled="0"/>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sz="2000" dirty="0">
                <a:solidFill>
                  <a:srgbClr val="203864"/>
                </a:solidFill>
              </a:rPr>
              <a:t>ICIWORLD.COM </a:t>
            </a:r>
            <a:r>
              <a:rPr lang="en-US" dirty="0">
                <a:solidFill>
                  <a:srgbClr val="203864"/>
                </a:solidFill>
              </a:rPr>
              <a:t> REAL ESTATE INFORMATION LISTING SERVICE since 1994</a:t>
            </a:r>
          </a:p>
        </p:txBody>
      </p:sp>
      <p:sp>
        <p:nvSpPr>
          <p:cNvPr id="5" name="Footer Placeholder 4">
            <a:extLst>
              <a:ext uri="{FF2B5EF4-FFF2-40B4-BE49-F238E27FC236}">
                <a16:creationId xmlns:a16="http://schemas.microsoft.com/office/drawing/2014/main" id="{83985CD1-B4CB-431C-BBB2-A8C8605A63EB}"/>
              </a:ext>
            </a:extLst>
          </p:cNvPr>
          <p:cNvSpPr>
            <a:spLocks noGrp="1"/>
          </p:cNvSpPr>
          <p:nvPr>
            <p:ph type="ftr" sz="quarter" idx="11"/>
          </p:nvPr>
        </p:nvSpPr>
        <p:spPr/>
        <p:txBody>
          <a:bodyPr/>
          <a:lstStyle/>
          <a:p>
            <a:r>
              <a:rPr lang="en-CA"/>
              <a:t>ICIWorld Webina</a:t>
            </a:r>
            <a:endParaRPr lang="en-US"/>
          </a:p>
        </p:txBody>
      </p:sp>
    </p:spTree>
    <p:extLst>
      <p:ext uri="{BB962C8B-B14F-4D97-AF65-F5344CB8AC3E}">
        <p14:creationId xmlns:p14="http://schemas.microsoft.com/office/powerpoint/2010/main" val="2154449442"/>
      </p:ext>
    </p:extLst>
  </p:cSld>
  <p:clrMapOvr>
    <a:masterClrMapping/>
  </p:clrMapOvr>
  <mc:AlternateContent xmlns:mc="http://schemas.openxmlformats.org/markup-compatibility/2006" xmlns:p14="http://schemas.microsoft.com/office/powerpoint/2010/main">
    <mc:Choice Requires="p14">
      <p:transition spd="slow" advClick="0" advTm="9000">
        <p14:ferris dir="l"/>
      </p:transition>
    </mc:Choice>
    <mc:Fallback xmlns="">
      <p:transition xmlns:p14="http://schemas.microsoft.com/office/powerpoint/2010/main" spd="slow" advClick="0" advTm="9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56000">
              <a:schemeClr val="accent1">
                <a:lumMod val="5000"/>
                <a:lumOff val="95000"/>
              </a:schemeClr>
            </a:gs>
            <a:gs pos="60000">
              <a:schemeClr val="accent5">
                <a:lumMod val="75000"/>
              </a:schemeClr>
            </a:gs>
            <a:gs pos="68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364" y="1474464"/>
            <a:ext cx="2800350" cy="2390775"/>
          </a:xfrm>
          <a:prstGeom prst="rect">
            <a:avLst/>
          </a:prstGeom>
          <a:effectLst>
            <a:reflection blurRad="6350" stA="50000" endA="300" endPos="55000" dir="5400000" sy="-100000" algn="bl" rotWithShape="0"/>
          </a:effectLst>
        </p:spPr>
      </p:pic>
      <p:sp>
        <p:nvSpPr>
          <p:cNvPr id="3" name="Rectangle 2"/>
          <p:cNvSpPr/>
          <p:nvPr/>
        </p:nvSpPr>
        <p:spPr>
          <a:xfrm>
            <a:off x="4149012" y="1331023"/>
            <a:ext cx="6487885" cy="2677656"/>
          </a:xfrm>
          <a:prstGeom prst="rect">
            <a:avLst/>
          </a:prstGeom>
        </p:spPr>
        <p:txBody>
          <a:bodyPr wrap="square">
            <a:spAutoFit/>
          </a:bodyPr>
          <a:lstStyle/>
          <a:p>
            <a:r>
              <a:rPr lang="en-US" sz="2400" dirty="0">
                <a:ln w="6350">
                  <a:solidFill>
                    <a:schemeClr val="accent5">
                      <a:lumMod val="50000"/>
                    </a:schemeClr>
                  </a:solidFill>
                </a:ln>
                <a:solidFill>
                  <a:schemeClr val="accent1">
                    <a:lumMod val="50000"/>
                  </a:schemeClr>
                </a:solidFill>
                <a:effectLst/>
                <a:latin typeface="Verdana" panose="020B0604030504040204" pitchFamily="34" charset="0"/>
              </a:rPr>
              <a:t>An ICIWorld.com Executive Member should </a:t>
            </a:r>
            <a:r>
              <a:rPr lang="en-US" sz="2400" dirty="0">
                <a:ln w="6350">
                  <a:solidFill>
                    <a:schemeClr val="accent5">
                      <a:lumMod val="50000"/>
                    </a:schemeClr>
                  </a:solidFill>
                </a:ln>
                <a:solidFill>
                  <a:schemeClr val="accent1">
                    <a:lumMod val="50000"/>
                  </a:schemeClr>
                </a:solidFill>
                <a:latin typeface="Verdana" panose="020B0604030504040204" pitchFamily="34" charset="0"/>
              </a:rPr>
              <a:t>NOT </a:t>
            </a:r>
            <a:r>
              <a:rPr lang="en-US" sz="2400" dirty="0">
                <a:ln w="6350">
                  <a:solidFill>
                    <a:schemeClr val="accent5">
                      <a:lumMod val="50000"/>
                    </a:schemeClr>
                  </a:solidFill>
                </a:ln>
                <a:solidFill>
                  <a:schemeClr val="accent1">
                    <a:lumMod val="50000"/>
                  </a:schemeClr>
                </a:solidFill>
                <a:effectLst/>
                <a:latin typeface="Verdana" panose="020B0604030504040204" pitchFamily="34" charset="0"/>
              </a:rPr>
              <a:t>go longer than 90 days without doing business, a deal, or at the very </a:t>
            </a:r>
            <a:r>
              <a:rPr lang="en-US" sz="2400" dirty="0">
                <a:ln w="6350">
                  <a:solidFill>
                    <a:schemeClr val="accent5">
                      <a:lumMod val="50000"/>
                    </a:schemeClr>
                  </a:solidFill>
                </a:ln>
                <a:solidFill>
                  <a:schemeClr val="accent1">
                    <a:lumMod val="50000"/>
                  </a:schemeClr>
                </a:solidFill>
                <a:latin typeface="Verdana" panose="020B0604030504040204" pitchFamily="34" charset="0"/>
              </a:rPr>
              <a:t>MINIMUM</a:t>
            </a:r>
            <a:r>
              <a:rPr lang="en-US" sz="2400" dirty="0">
                <a:ln w="6350">
                  <a:solidFill>
                    <a:schemeClr val="accent5">
                      <a:lumMod val="50000"/>
                    </a:schemeClr>
                  </a:solidFill>
                </a:ln>
                <a:solidFill>
                  <a:schemeClr val="accent1">
                    <a:lumMod val="50000"/>
                  </a:schemeClr>
                </a:solidFill>
                <a:effectLst/>
                <a:latin typeface="Verdana" panose="020B0604030504040204" pitchFamily="34" charset="0"/>
              </a:rPr>
              <a:t> developing a good business relationship with someone they feel they will be doing business with someday otherwise you call us! </a:t>
            </a:r>
            <a:endParaRPr lang="en-US" sz="2400" dirty="0">
              <a:ln w="6350">
                <a:solidFill>
                  <a:schemeClr val="accent5">
                    <a:lumMod val="50000"/>
                  </a:schemeClr>
                </a:solidFill>
              </a:ln>
              <a:solidFill>
                <a:schemeClr val="accent1">
                  <a:lumMod val="50000"/>
                </a:schemeClr>
              </a:solidFill>
            </a:endParaRPr>
          </a:p>
        </p:txBody>
      </p:sp>
      <p:sp>
        <p:nvSpPr>
          <p:cNvPr id="4" name="TextBox 3"/>
          <p:cNvSpPr txBox="1"/>
          <p:nvPr/>
        </p:nvSpPr>
        <p:spPr>
          <a:xfrm>
            <a:off x="4770033" y="5884493"/>
            <a:ext cx="7263527" cy="400110"/>
          </a:xfrm>
          <a:prstGeom prst="rect">
            <a:avLst/>
          </a:prstGeom>
          <a:gradFill flip="none" rotWithShape="1">
            <a:gsLst>
              <a:gs pos="0">
                <a:schemeClr val="tx1"/>
              </a:gs>
              <a:gs pos="100000">
                <a:schemeClr val="accent5">
                  <a:lumMod val="60000"/>
                  <a:lumOff val="40000"/>
                </a:schemeClr>
              </a:gs>
            </a:gsLst>
            <a:lin ang="5400000" scaled="0"/>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sz="2000" dirty="0">
                <a:solidFill>
                  <a:srgbClr val="203864"/>
                </a:solidFill>
              </a:rPr>
              <a:t>ICIWORLD.COM </a:t>
            </a:r>
            <a:r>
              <a:rPr lang="en-US" dirty="0">
                <a:solidFill>
                  <a:srgbClr val="203864"/>
                </a:solidFill>
              </a:rPr>
              <a:t> REAL ESTATE INFORMATION LISTING SERVICE since 1994</a:t>
            </a:r>
          </a:p>
        </p:txBody>
      </p:sp>
      <p:sp>
        <p:nvSpPr>
          <p:cNvPr id="6" name="Footer Placeholder 5">
            <a:extLst>
              <a:ext uri="{FF2B5EF4-FFF2-40B4-BE49-F238E27FC236}">
                <a16:creationId xmlns:a16="http://schemas.microsoft.com/office/drawing/2014/main" id="{BFE49DB1-0513-402E-B925-AA3C810E5B59}"/>
              </a:ext>
            </a:extLst>
          </p:cNvPr>
          <p:cNvSpPr>
            <a:spLocks noGrp="1"/>
          </p:cNvSpPr>
          <p:nvPr>
            <p:ph type="ftr" sz="quarter" idx="11"/>
          </p:nvPr>
        </p:nvSpPr>
        <p:spPr/>
        <p:txBody>
          <a:bodyPr/>
          <a:lstStyle/>
          <a:p>
            <a:r>
              <a:rPr lang="en-CA"/>
              <a:t>ICIWorld Webina</a:t>
            </a:r>
            <a:endParaRPr lang="en-US"/>
          </a:p>
        </p:txBody>
      </p:sp>
    </p:spTree>
    <p:custDataLst>
      <p:tags r:id="rId1"/>
    </p:custDataLst>
    <p:extLst>
      <p:ext uri="{BB962C8B-B14F-4D97-AF65-F5344CB8AC3E}">
        <p14:creationId xmlns:p14="http://schemas.microsoft.com/office/powerpoint/2010/main" val="1273973928"/>
      </p:ext>
    </p:extLst>
  </p:cSld>
  <p:clrMapOvr>
    <a:masterClrMapping/>
  </p:clrMapOvr>
  <mc:AlternateContent xmlns:mc="http://schemas.openxmlformats.org/markup-compatibility/2006" xmlns:p14="http://schemas.microsoft.com/office/powerpoint/2010/main">
    <mc:Choice Requires="p14">
      <p:transition spd="slow" advClick="0" advTm="11000">
        <p14:ferris dir="l"/>
      </p:transition>
    </mc:Choice>
    <mc:Fallback xmlns="">
      <p:transition xmlns:p14="http://schemas.microsoft.com/office/powerpoint/2010/main" spd="slow" advClick="0" advTm="1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96145" y="656950"/>
            <a:ext cx="6096000" cy="5324535"/>
          </a:xfrm>
          <a:prstGeom prst="rect">
            <a:avLst/>
          </a:prstGeom>
        </p:spPr>
        <p:txBody>
          <a:bodyPr>
            <a:spAutoFit/>
          </a:bodyPr>
          <a:lstStyle/>
          <a:p>
            <a:r>
              <a:rPr lang="en-US" sz="2000" dirty="0">
                <a:solidFill>
                  <a:schemeClr val="accent1">
                    <a:lumMod val="50000"/>
                  </a:schemeClr>
                </a:solidFill>
              </a:rPr>
              <a:t>Commercial Division reports that he had resort with a golf course for sale on </a:t>
            </a:r>
            <a:r>
              <a:rPr lang="en-US" sz="2000" dirty="0" err="1">
                <a:solidFill>
                  <a:schemeClr val="accent1">
                    <a:lumMod val="50000"/>
                  </a:schemeClr>
                </a:solidFill>
              </a:rPr>
              <a:t>ICIWorld</a:t>
            </a:r>
            <a:r>
              <a:rPr lang="en-US" sz="2000" dirty="0">
                <a:solidFill>
                  <a:schemeClr val="accent1">
                    <a:lumMod val="50000"/>
                  </a:schemeClr>
                </a:solidFill>
              </a:rPr>
              <a:t>.  He had it on for a month or so and had about six calls, one from a realtor in Ontario who had a buyer for a golf course. They worked a referral, and Ian sold the golf course portion and paid a referral fee to the broker on the sale of a $1,250,000 golf course.  This also was great service to the public the buyer and the seller.</a:t>
            </a:r>
            <a:br>
              <a:rPr lang="en-US" sz="2000" dirty="0">
                <a:solidFill>
                  <a:schemeClr val="accent1">
                    <a:lumMod val="50000"/>
                  </a:schemeClr>
                </a:solidFill>
              </a:rPr>
            </a:br>
            <a:r>
              <a:rPr lang="en-US" sz="2000" dirty="0">
                <a:solidFill>
                  <a:schemeClr val="accent1">
                    <a:lumMod val="50000"/>
                  </a:schemeClr>
                </a:solidFill>
              </a:rPr>
              <a:t>Ian has received many highly qualified buyers for specific types of property such as golf courses, and other recreational property, hotels, motels, and resorts.</a:t>
            </a:r>
            <a:br>
              <a:rPr lang="en-US" sz="2000" dirty="0">
                <a:solidFill>
                  <a:schemeClr val="accent1">
                    <a:lumMod val="50000"/>
                  </a:schemeClr>
                </a:solidFill>
              </a:rPr>
            </a:br>
            <a:r>
              <a:rPr lang="en-US" sz="2000" dirty="0">
                <a:solidFill>
                  <a:schemeClr val="accent1">
                    <a:lumMod val="50000"/>
                  </a:schemeClr>
                </a:solidFill>
              </a:rPr>
              <a:t>MARKET REPORT 4/28/03:  Ian reports the commercial market is very active and he has written over $5,000,000 this year already. One reason he is so active, is because </a:t>
            </a:r>
            <a:r>
              <a:rPr lang="en-US" sz="2000" dirty="0" err="1">
                <a:solidFill>
                  <a:schemeClr val="accent1">
                    <a:lumMod val="50000"/>
                  </a:schemeClr>
                </a:solidFill>
              </a:rPr>
              <a:t>Westjet</a:t>
            </a:r>
            <a:r>
              <a:rPr lang="en-US" sz="2000" dirty="0">
                <a:solidFill>
                  <a:schemeClr val="accent1">
                    <a:lumMod val="50000"/>
                  </a:schemeClr>
                </a:solidFill>
              </a:rPr>
              <a:t> is flying directly to Comox from Calgary and Edmonton, in only 1 hr. and 15 minutes. It is making a radical difference in the valley.</a:t>
            </a:r>
          </a:p>
        </p:txBody>
      </p:sp>
      <p:pic>
        <p:nvPicPr>
          <p:cNvPr id="13314" name="Picture 2" descr="Ian Gedd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218" y="868680"/>
            <a:ext cx="1428750" cy="1428750"/>
          </a:xfrm>
          <a:prstGeom prst="rect">
            <a:avLst/>
          </a:prstGeom>
          <a:noFill/>
          <a:extLst>
            <a:ext uri="{909E8E84-426E-40dd-AFC4-6F175D3DCCD1}">
              <a14:hiddenFill xmlns="" xmlns:a14="http://schemas.microsoft.com/office/drawing/2010/main">
                <a:solidFill>
                  <a:srgbClr val="FFFFFF"/>
                </a:solidFill>
              </a14:hiddenFill>
            </a:ext>
          </a:extLst>
        </p:spPr>
      </p:pic>
      <p:pic>
        <p:nvPicPr>
          <p:cNvPr id="13316" name="Picture 4" descr="Comox Real Estate Te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768" y="4246576"/>
            <a:ext cx="2533650" cy="1500188"/>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4783681" y="5947925"/>
            <a:ext cx="7263527" cy="400110"/>
          </a:xfrm>
          <a:prstGeom prst="rect">
            <a:avLst/>
          </a:prstGeom>
          <a:gradFill flip="none" rotWithShape="1">
            <a:gsLst>
              <a:gs pos="0">
                <a:schemeClr val="tx1"/>
              </a:gs>
              <a:gs pos="100000">
                <a:schemeClr val="accent5">
                  <a:lumMod val="60000"/>
                  <a:lumOff val="40000"/>
                </a:schemeClr>
              </a:gs>
            </a:gsLst>
            <a:lin ang="5400000" scaled="0"/>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sz="2000" dirty="0">
                <a:solidFill>
                  <a:srgbClr val="203864"/>
                </a:solidFill>
              </a:rPr>
              <a:t>ICIWORLD.COM </a:t>
            </a:r>
            <a:r>
              <a:rPr lang="en-US" dirty="0">
                <a:solidFill>
                  <a:srgbClr val="203864"/>
                </a:solidFill>
              </a:rPr>
              <a:t> REAL ESTATE INFORMATION LISTING SERVICE since 1994</a:t>
            </a:r>
          </a:p>
        </p:txBody>
      </p:sp>
      <p:sp>
        <p:nvSpPr>
          <p:cNvPr id="4" name="Footer Placeholder 3"/>
          <p:cNvSpPr>
            <a:spLocks noGrp="1"/>
          </p:cNvSpPr>
          <p:nvPr>
            <p:ph type="ftr" sz="quarter" idx="11"/>
          </p:nvPr>
        </p:nvSpPr>
        <p:spPr/>
        <p:txBody>
          <a:bodyPr/>
          <a:lstStyle/>
          <a:p>
            <a:r>
              <a:rPr lang="en-CA">
                <a:solidFill>
                  <a:srgbClr val="C00000"/>
                </a:solidFill>
              </a:rPr>
              <a:t>ICIWorld Webina</a:t>
            </a:r>
            <a:endParaRPr lang="en-US" dirty="0">
              <a:solidFill>
                <a:srgbClr val="C00000"/>
              </a:solidFill>
            </a:endParaRPr>
          </a:p>
        </p:txBody>
      </p:sp>
    </p:spTree>
    <p:extLst>
      <p:ext uri="{BB962C8B-B14F-4D97-AF65-F5344CB8AC3E}">
        <p14:creationId xmlns:p14="http://schemas.microsoft.com/office/powerpoint/2010/main" val="2440363911"/>
      </p:ext>
    </p:extLst>
  </p:cSld>
  <p:clrMapOvr>
    <a:masterClrMapping/>
  </p:clrMapOvr>
  <mc:AlternateContent xmlns:mc="http://schemas.openxmlformats.org/markup-compatibility/2006" xmlns:p14="http://schemas.microsoft.com/office/powerpoint/2010/main">
    <mc:Choice Requires="p14">
      <p:transition spd="slow" advClick="0" advTm="9000">
        <p14:ferris dir="l"/>
      </p:transition>
    </mc:Choice>
    <mc:Fallback xmlns="">
      <p:transition xmlns:p14="http://schemas.microsoft.com/office/powerpoint/2010/main" spd="slow" advClick="0" advTm="9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692" y="4510153"/>
            <a:ext cx="2851777" cy="1646523"/>
          </a:xfrm>
          <a:prstGeom prst="rect">
            <a:avLst/>
          </a:prstGeom>
        </p:spPr>
      </p:pic>
      <p:pic>
        <p:nvPicPr>
          <p:cNvPr id="16386" name="Picture 2" descr="janenicho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404" y="1587413"/>
            <a:ext cx="1019175" cy="1524001"/>
          </a:xfrm>
          <a:prstGeom prst="rect">
            <a:avLst/>
          </a:prstGeom>
          <a:noFill/>
          <a:extLst>
            <a:ext uri="{909E8E84-426E-40dd-AFC4-6F175D3DCCD1}">
              <a14:hiddenFill xmlns="" xmlns:a14="http://schemas.microsoft.com/office/drawing/2010/main">
                <a:solidFill>
                  <a:srgbClr val="FFFFFF"/>
                </a:solidFill>
              </a14:hiddenFill>
            </a:ext>
          </a:extLst>
        </p:spPr>
      </p:pic>
      <p:sp>
        <p:nvSpPr>
          <p:cNvPr id="3" name="Rectangle 2"/>
          <p:cNvSpPr/>
          <p:nvPr/>
        </p:nvSpPr>
        <p:spPr>
          <a:xfrm>
            <a:off x="3671455" y="1052867"/>
            <a:ext cx="6096000" cy="3785652"/>
          </a:xfrm>
          <a:prstGeom prst="rect">
            <a:avLst/>
          </a:prstGeom>
        </p:spPr>
        <p:txBody>
          <a:bodyPr>
            <a:spAutoFit/>
          </a:bodyPr>
          <a:lstStyle/>
          <a:p>
            <a:r>
              <a:rPr lang="en-US" sz="2400" dirty="0">
                <a:solidFill>
                  <a:schemeClr val="accent1">
                    <a:lumMod val="50000"/>
                  </a:schemeClr>
                </a:solidFill>
              </a:rPr>
              <a:t>Jane Nichols, Sales Representative, Sutton Group Admiral Realty Inc., Brokerage. She advertised a residential property on </a:t>
            </a:r>
            <a:r>
              <a:rPr lang="en-US" sz="2400" dirty="0" err="1">
                <a:solidFill>
                  <a:schemeClr val="accent1">
                    <a:lumMod val="50000"/>
                  </a:schemeClr>
                </a:solidFill>
              </a:rPr>
              <a:t>ICIWorld</a:t>
            </a:r>
            <a:r>
              <a:rPr lang="en-US" sz="2400" dirty="0">
                <a:solidFill>
                  <a:schemeClr val="accent1">
                    <a:lumMod val="50000"/>
                  </a:schemeClr>
                </a:solidFill>
              </a:rPr>
              <a:t> and the mobile website that we supplied her. A buyer called Jane on a property. Jane met with her and developed a business relationship. Jane worked with her to find a suitable property and to help to sell a property. She downsized to a condo. And Jane has developed a new friendship with her. </a:t>
            </a:r>
          </a:p>
        </p:txBody>
      </p:sp>
      <p:sp>
        <p:nvSpPr>
          <p:cNvPr id="5" name="TextBox 4"/>
          <p:cNvSpPr txBox="1"/>
          <p:nvPr/>
        </p:nvSpPr>
        <p:spPr>
          <a:xfrm>
            <a:off x="4770033" y="5615046"/>
            <a:ext cx="7263527" cy="400110"/>
          </a:xfrm>
          <a:prstGeom prst="rect">
            <a:avLst/>
          </a:prstGeom>
          <a:gradFill flip="none" rotWithShape="1">
            <a:gsLst>
              <a:gs pos="0">
                <a:schemeClr val="tx1"/>
              </a:gs>
              <a:gs pos="100000">
                <a:schemeClr val="accent5">
                  <a:lumMod val="60000"/>
                  <a:lumOff val="40000"/>
                </a:schemeClr>
              </a:gs>
            </a:gsLst>
            <a:lin ang="5400000" scaled="0"/>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sz="2000" dirty="0">
                <a:solidFill>
                  <a:srgbClr val="203864"/>
                </a:solidFill>
              </a:rPr>
              <a:t>ICIWORLD.COM </a:t>
            </a:r>
            <a:r>
              <a:rPr lang="en-US" dirty="0">
                <a:solidFill>
                  <a:srgbClr val="203864"/>
                </a:solidFill>
              </a:rPr>
              <a:t> REAL ESTATE INFORMATION LISTING SERVICE since 1994</a:t>
            </a:r>
          </a:p>
        </p:txBody>
      </p:sp>
      <p:sp>
        <p:nvSpPr>
          <p:cNvPr id="6" name="Footer Placeholder 5">
            <a:extLst>
              <a:ext uri="{FF2B5EF4-FFF2-40B4-BE49-F238E27FC236}">
                <a16:creationId xmlns:a16="http://schemas.microsoft.com/office/drawing/2014/main" id="{DA5F3698-572D-4551-915F-1AF2DBCF00AF}"/>
              </a:ext>
            </a:extLst>
          </p:cNvPr>
          <p:cNvSpPr>
            <a:spLocks noGrp="1"/>
          </p:cNvSpPr>
          <p:nvPr>
            <p:ph type="ftr" sz="quarter" idx="11"/>
          </p:nvPr>
        </p:nvSpPr>
        <p:spPr/>
        <p:txBody>
          <a:bodyPr/>
          <a:lstStyle/>
          <a:p>
            <a:r>
              <a:rPr lang="en-CA"/>
              <a:t>ICIWorld Webina</a:t>
            </a:r>
            <a:endParaRPr lang="en-US"/>
          </a:p>
        </p:txBody>
      </p:sp>
    </p:spTree>
    <p:extLst>
      <p:ext uri="{BB962C8B-B14F-4D97-AF65-F5344CB8AC3E}">
        <p14:creationId xmlns:p14="http://schemas.microsoft.com/office/powerpoint/2010/main" val="2258788817"/>
      </p:ext>
    </p:extLst>
  </p:cSld>
  <p:clrMapOvr>
    <a:masterClrMapping/>
  </p:clrMapOvr>
  <mc:AlternateContent xmlns:mc="http://schemas.openxmlformats.org/markup-compatibility/2006" xmlns:p14="http://schemas.microsoft.com/office/powerpoint/2010/main">
    <mc:Choice Requires="p14">
      <p:transition spd="slow" advClick="0" advTm="9000">
        <p14:ferris dir="l"/>
      </p:transition>
    </mc:Choice>
    <mc:Fallback xmlns="">
      <p:transition xmlns:p14="http://schemas.microsoft.com/office/powerpoint/2010/main" spd="slow" advClick="0" advTm="9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25454" y="1397430"/>
            <a:ext cx="8100291" cy="3416320"/>
          </a:xfrm>
          <a:prstGeom prst="rect">
            <a:avLst/>
          </a:prstGeom>
        </p:spPr>
        <p:txBody>
          <a:bodyPr wrap="square">
            <a:spAutoFit/>
          </a:bodyPr>
          <a:lstStyle/>
          <a:p>
            <a:r>
              <a:rPr lang="en-US" sz="2400" dirty="0" err="1">
                <a:solidFill>
                  <a:schemeClr val="accent1">
                    <a:lumMod val="50000"/>
                  </a:schemeClr>
                </a:solidFill>
              </a:rPr>
              <a:t>Shyamal</a:t>
            </a:r>
            <a:r>
              <a:rPr lang="en-US" sz="2400" dirty="0">
                <a:solidFill>
                  <a:schemeClr val="accent1">
                    <a:lumMod val="50000"/>
                  </a:schemeClr>
                </a:solidFill>
              </a:rPr>
              <a:t> Mahmood Sales Representative, Your Choice Realty Corp. Brokerage asked permission from another broker to advertise a Power of Sale on </a:t>
            </a:r>
            <a:r>
              <a:rPr lang="en-US" sz="2400" dirty="0" err="1">
                <a:solidFill>
                  <a:schemeClr val="accent1">
                    <a:lumMod val="50000"/>
                  </a:schemeClr>
                </a:solidFill>
              </a:rPr>
              <a:t>ICIWorld</a:t>
            </a:r>
            <a:r>
              <a:rPr lang="en-US" sz="2400" dirty="0">
                <a:solidFill>
                  <a:schemeClr val="accent1">
                    <a:lumMod val="50000"/>
                  </a:schemeClr>
                </a:solidFill>
              </a:rPr>
              <a:t>.  It triggered a lead from a buyer who </a:t>
            </a:r>
            <a:r>
              <a:rPr lang="en-US" sz="2400" dirty="0" err="1">
                <a:solidFill>
                  <a:schemeClr val="accent1">
                    <a:lumMod val="50000"/>
                  </a:schemeClr>
                </a:solidFill>
              </a:rPr>
              <a:t>Shyamal</a:t>
            </a:r>
            <a:r>
              <a:rPr lang="en-US" sz="2400" dirty="0">
                <a:solidFill>
                  <a:schemeClr val="accent1">
                    <a:lumMod val="50000"/>
                  </a:schemeClr>
                </a:solidFill>
              </a:rPr>
              <a:t> developed a good business relationship with and he sold an investment property to him for $540,000+ and made $15,000.   The buyer who is an investor is now using </a:t>
            </a:r>
            <a:r>
              <a:rPr lang="en-US" sz="2400" dirty="0" err="1">
                <a:solidFill>
                  <a:schemeClr val="accent1">
                    <a:lumMod val="50000"/>
                  </a:schemeClr>
                </a:solidFill>
              </a:rPr>
              <a:t>Shyamal</a:t>
            </a:r>
            <a:r>
              <a:rPr lang="en-US" sz="2400" dirty="0">
                <a:solidFill>
                  <a:schemeClr val="accent1">
                    <a:lumMod val="50000"/>
                  </a:schemeClr>
                </a:solidFill>
              </a:rPr>
              <a:t> to buy and sell real estate regularly. </a:t>
            </a:r>
          </a:p>
          <a:p>
            <a:r>
              <a:rPr lang="en-US" sz="2400" dirty="0" err="1">
                <a:solidFill>
                  <a:schemeClr val="accent1">
                    <a:lumMod val="50000"/>
                  </a:schemeClr>
                </a:solidFill>
              </a:rPr>
              <a:t>Shyamal</a:t>
            </a:r>
            <a:r>
              <a:rPr lang="en-US" sz="2400" dirty="0">
                <a:solidFill>
                  <a:schemeClr val="accent1">
                    <a:lumMod val="50000"/>
                  </a:schemeClr>
                </a:solidFill>
              </a:rPr>
              <a:t> Mahmood, Sales Representative</a:t>
            </a:r>
          </a:p>
          <a:p>
            <a:r>
              <a:rPr lang="en-US" sz="2400" dirty="0">
                <a:solidFill>
                  <a:schemeClr val="accent1">
                    <a:lumMod val="50000"/>
                  </a:schemeClr>
                </a:solidFill>
              </a:rPr>
              <a:t>Your Choice Realty Corp., Brokerage</a:t>
            </a:r>
          </a:p>
        </p:txBody>
      </p:sp>
      <p:pic>
        <p:nvPicPr>
          <p:cNvPr id="9220" name="Picture 4" descr="http://www.yourchoicerealty.ca/inc/skins/pt-1r/schemes/sutton-inspired-3/img/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3623" y="112350"/>
            <a:ext cx="4762500" cy="1390651"/>
          </a:xfrm>
          <a:prstGeom prst="rect">
            <a:avLst/>
          </a:prstGeom>
          <a:noFill/>
          <a:extLst>
            <a:ext uri="{909E8E84-426E-40dd-AFC4-6F175D3DCCD1}">
              <a14:hiddenFill xmlns="" xmlns:a14="http://schemas.microsoft.com/office/drawing/2010/main">
                <a:solidFill>
                  <a:srgbClr val="FFFFFF"/>
                </a:solidFill>
              </a14:hiddenFill>
            </a:ext>
          </a:extLst>
        </p:spPr>
      </p:pic>
      <p:pic>
        <p:nvPicPr>
          <p:cNvPr id="9222" name="Picture 6" descr="shyamalmahmoo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1575" y="1198418"/>
            <a:ext cx="1428750" cy="142875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4762218" y="5698720"/>
            <a:ext cx="7263527" cy="400110"/>
          </a:xfrm>
          <a:prstGeom prst="rect">
            <a:avLst/>
          </a:prstGeom>
          <a:gradFill flip="none" rotWithShape="1">
            <a:gsLst>
              <a:gs pos="0">
                <a:schemeClr val="tx1"/>
              </a:gs>
              <a:gs pos="100000">
                <a:schemeClr val="accent5">
                  <a:lumMod val="60000"/>
                  <a:lumOff val="40000"/>
                </a:schemeClr>
              </a:gs>
            </a:gsLst>
            <a:lin ang="5400000" scaled="0"/>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sz="2000" dirty="0">
                <a:solidFill>
                  <a:srgbClr val="203864"/>
                </a:solidFill>
              </a:rPr>
              <a:t>ICIWORLD.COM </a:t>
            </a:r>
            <a:r>
              <a:rPr lang="en-US" dirty="0">
                <a:solidFill>
                  <a:srgbClr val="203864"/>
                </a:solidFill>
              </a:rPr>
              <a:t> REAL ESTATE INFORMATION LISTING SERVICE since 1994</a:t>
            </a:r>
          </a:p>
        </p:txBody>
      </p:sp>
      <p:sp>
        <p:nvSpPr>
          <p:cNvPr id="4" name="Footer Placeholder 3"/>
          <p:cNvSpPr>
            <a:spLocks noGrp="1"/>
          </p:cNvSpPr>
          <p:nvPr>
            <p:ph type="ftr" sz="quarter" idx="11"/>
          </p:nvPr>
        </p:nvSpPr>
        <p:spPr/>
        <p:txBody>
          <a:bodyPr/>
          <a:lstStyle/>
          <a:p>
            <a:r>
              <a:rPr lang="en-CA">
                <a:solidFill>
                  <a:srgbClr val="C00000"/>
                </a:solidFill>
              </a:rPr>
              <a:t>ICIWorld Webina</a:t>
            </a:r>
            <a:endParaRPr lang="en-US" dirty="0">
              <a:solidFill>
                <a:srgbClr val="C00000"/>
              </a:solidFill>
            </a:endParaRPr>
          </a:p>
        </p:txBody>
      </p:sp>
    </p:spTree>
    <p:extLst>
      <p:ext uri="{BB962C8B-B14F-4D97-AF65-F5344CB8AC3E}">
        <p14:creationId xmlns:p14="http://schemas.microsoft.com/office/powerpoint/2010/main" val="2099914534"/>
      </p:ext>
    </p:extLst>
  </p:cSld>
  <p:clrMapOvr>
    <a:masterClrMapping/>
  </p:clrMapOvr>
  <mc:AlternateContent xmlns:mc="http://schemas.openxmlformats.org/markup-compatibility/2006" xmlns:p14="http://schemas.microsoft.com/office/powerpoint/2010/main">
    <mc:Choice Requires="p14">
      <p:transition spd="slow" advClick="0" advTm="9000">
        <p14:ferris dir="l"/>
      </p:transition>
    </mc:Choice>
    <mc:Fallback xmlns="">
      <p:transition xmlns:p14="http://schemas.microsoft.com/office/powerpoint/2010/main" spd="slow" advClick="0" advTm="9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5.3|1.6|1.3|2.9|1.3"/>
</p:tagLst>
</file>

<file path=ppt/tags/tag2.xml><?xml version="1.0" encoding="utf-8"?>
<p:tagLst xmlns:a="http://schemas.openxmlformats.org/drawingml/2006/main" xmlns:r="http://schemas.openxmlformats.org/officeDocument/2006/relationships" xmlns:p="http://schemas.openxmlformats.org/presentationml/2006/main">
  <p:tag name="TIMING" val="|2.2|1.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419</TotalTime>
  <Words>1360</Words>
  <Application>Microsoft Office PowerPoint</Application>
  <PresentationFormat>Widescreen</PresentationFormat>
  <Paragraphs>123</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Calibri Light</vt:lpstr>
      <vt:lpstr>Times</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 Varcoe</dc:creator>
  <cp:lastModifiedBy>Gary Nusca</cp:lastModifiedBy>
  <cp:revision>28</cp:revision>
  <dcterms:created xsi:type="dcterms:W3CDTF">2016-11-13T20:32:40Z</dcterms:created>
  <dcterms:modified xsi:type="dcterms:W3CDTF">2018-10-24T23:56:44Z</dcterms:modified>
</cp:coreProperties>
</file>